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2"/>
  </p:notesMasterIdLst>
  <p:sldIdLst>
    <p:sldId id="256" r:id="rId2"/>
    <p:sldId id="259" r:id="rId3"/>
    <p:sldId id="260" r:id="rId4"/>
    <p:sldId id="261" r:id="rId5"/>
    <p:sldId id="313" r:id="rId6"/>
    <p:sldId id="265" r:id="rId7"/>
    <p:sldId id="262" r:id="rId8"/>
    <p:sldId id="263" r:id="rId9"/>
    <p:sldId id="264" r:id="rId10"/>
    <p:sldId id="266" r:id="rId11"/>
    <p:sldId id="267" r:id="rId12"/>
    <p:sldId id="268" r:id="rId13"/>
    <p:sldId id="269" r:id="rId14"/>
    <p:sldId id="270" r:id="rId15"/>
    <p:sldId id="271" r:id="rId16"/>
    <p:sldId id="315" r:id="rId17"/>
    <p:sldId id="272" r:id="rId18"/>
    <p:sldId id="314" r:id="rId19"/>
    <p:sldId id="273" r:id="rId20"/>
    <p:sldId id="274" r:id="rId21"/>
    <p:sldId id="275" r:id="rId22"/>
    <p:sldId id="277" r:id="rId23"/>
    <p:sldId id="278" r:id="rId24"/>
    <p:sldId id="279" r:id="rId25"/>
    <p:sldId id="281" r:id="rId26"/>
    <p:sldId id="282" r:id="rId27"/>
    <p:sldId id="284" r:id="rId28"/>
    <p:sldId id="285" r:id="rId29"/>
    <p:sldId id="276" r:id="rId30"/>
    <p:sldId id="290" r:id="rId31"/>
  </p:sldIdLst>
  <p:sldSz cx="9144000" cy="5143500" type="screen16x9"/>
  <p:notesSz cx="6858000" cy="9144000"/>
  <p:embeddedFontLst>
    <p:embeddedFont>
      <p:font typeface="Arimo" panose="020B0604020202020204" charset="0"/>
      <p:regular r:id="rId33"/>
      <p:bold r:id="rId34"/>
      <p:italic r:id="rId35"/>
      <p:boldItalic r:id="rId36"/>
    </p:embeddedFont>
    <p:embeddedFont>
      <p:font typeface="Bebas Neue" panose="020B0606020202050201" pitchFamily="3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51AE6F-F2E4-40BA-B99F-11AA1468AA09}">
  <a:tblStyle styleId="{6251AE6F-F2E4-40BA-B99F-11AA1468AA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4660"/>
  </p:normalViewPr>
  <p:slideViewPr>
    <p:cSldViewPr snapToGrid="0">
      <p:cViewPr varScale="1">
        <p:scale>
          <a:sx n="87" d="100"/>
          <a:sy n="87" d="100"/>
        </p:scale>
        <p:origin x="5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5e77e654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5e77e654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5e6061853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5e6061853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f5e6061853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f5e6061853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f61a32cbe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f61a32cbe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f610c39dd6_1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f610c39dd6_1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f5e77e6543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f5e77e654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f61a32cb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f61a32cb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f5e77e6543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f5e77e6543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f61a32cbe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f61a32cbe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f5e77e6543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f5e77e6543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f5e77e6543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f5e77e6543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f5e77e6543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f5e77e654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5e77e6543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5e77e6543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f5e77e6543_0_1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f5e77e6543_0_1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5e77e654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5e77e654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5e77e654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f5e77e654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8" name="Google Shape;78;p1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4"/>
          <p:cNvSpPr txBox="1">
            <a:spLocks noGrp="1"/>
          </p:cNvSpPr>
          <p:nvPr>
            <p:ph type="subTitle" idx="3"/>
          </p:nvPr>
        </p:nvSpPr>
        <p:spPr>
          <a:xfrm>
            <a:off x="499942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82" name="Google Shape;82;p1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1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90" name="Google Shape;90;p1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4" name="Google Shape;94;p16"/>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6"/>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6" name="Google Shape;96;p16"/>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6"/>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8" name="Google Shape;98;p16"/>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7"/>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7"/>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4" name="Google Shape;104;p17"/>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08" name="Google Shape;108;p17"/>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9" name="Google Shape;109;p17"/>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1" name="Google Shape;111;p17"/>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3" name="Google Shape;113;p17"/>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4" name="Google Shape;114;p1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8"/>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8"/>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2" name="Google Shape;122;p18"/>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24" name="Google Shape;124;p18"/>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5" name="Google Shape;125;p18"/>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26" name="Google Shape;126;p1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140" name="Google Shape;140;p20"/>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41"/>
        <p:cNvGrpSpPr/>
        <p:nvPr/>
      </p:nvGrpSpPr>
      <p:grpSpPr>
        <a:xfrm>
          <a:off x="0" y="0"/>
          <a:ext cx="0" cy="0"/>
          <a:chOff x="0" y="0"/>
          <a:chExt cx="0" cy="0"/>
        </a:xfrm>
      </p:grpSpPr>
      <p:sp>
        <p:nvSpPr>
          <p:cNvPr id="142" name="Google Shape;142;p21"/>
          <p:cNvSpPr txBox="1">
            <a:spLocks noGrp="1"/>
          </p:cNvSpPr>
          <p:nvPr>
            <p:ph type="title" hasCustomPrompt="1"/>
          </p:nvPr>
        </p:nvSpPr>
        <p:spPr>
          <a:xfrm>
            <a:off x="3857450" y="73057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3" name="Google Shape;143;p21"/>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hasCustomPrompt="1"/>
          </p:nvPr>
        </p:nvSpPr>
        <p:spPr>
          <a:xfrm>
            <a:off x="3857450" y="202902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21"/>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hasCustomPrompt="1"/>
          </p:nvPr>
        </p:nvSpPr>
        <p:spPr>
          <a:xfrm>
            <a:off x="3780800" y="3330900"/>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21"/>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8" name="Google Shape;148;p2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2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3_1">
    <p:spTree>
      <p:nvGrpSpPr>
        <p:cNvPr id="1" name="Shape 150"/>
        <p:cNvGrpSpPr/>
        <p:nvPr/>
      </p:nvGrpSpPr>
      <p:grpSpPr>
        <a:xfrm>
          <a:off x="0" y="0"/>
          <a:ext cx="0" cy="0"/>
          <a:chOff x="0" y="0"/>
          <a:chExt cx="0" cy="0"/>
        </a:xfrm>
      </p:grpSpPr>
      <p:sp>
        <p:nvSpPr>
          <p:cNvPr id="151" name="Google Shape;151;p22"/>
          <p:cNvSpPr txBox="1">
            <a:spLocks noGrp="1"/>
          </p:cNvSpPr>
          <p:nvPr>
            <p:ph type="title" hasCustomPrompt="1"/>
          </p:nvPr>
        </p:nvSpPr>
        <p:spPr>
          <a:xfrm>
            <a:off x="1146851"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2" name="Google Shape;152;p22"/>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2"/>
          <p:cNvSpPr txBox="1">
            <a:spLocks noGrp="1"/>
          </p:cNvSpPr>
          <p:nvPr>
            <p:ph type="title" idx="2" hasCustomPrompt="1"/>
          </p:nvPr>
        </p:nvSpPr>
        <p:spPr>
          <a:xfrm>
            <a:off x="3075717"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4" name="Google Shape;154;p22"/>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2"/>
          <p:cNvSpPr txBox="1">
            <a:spLocks noGrp="1"/>
          </p:cNvSpPr>
          <p:nvPr>
            <p:ph type="title" idx="4" hasCustomPrompt="1"/>
          </p:nvPr>
        </p:nvSpPr>
        <p:spPr>
          <a:xfrm>
            <a:off x="5004584"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6" name="Google Shape;156;p22"/>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2"/>
          <p:cNvSpPr txBox="1">
            <a:spLocks noGrp="1"/>
          </p:cNvSpPr>
          <p:nvPr>
            <p:ph type="title" idx="6" hasCustomPrompt="1"/>
          </p:nvPr>
        </p:nvSpPr>
        <p:spPr>
          <a:xfrm>
            <a:off x="6933451"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8" name="Google Shape;158;p22"/>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2"/>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60" name="Google Shape;160;p2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2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70" name="Google Shape;170;p2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88"/>
        <p:cNvGrpSpPr/>
        <p:nvPr/>
      </p:nvGrpSpPr>
      <p:grpSpPr>
        <a:xfrm>
          <a:off x="0" y="0"/>
          <a:ext cx="0" cy="0"/>
          <a:chOff x="0" y="0"/>
          <a:chExt cx="0" cy="0"/>
        </a:xfrm>
      </p:grpSpPr>
      <p:sp>
        <p:nvSpPr>
          <p:cNvPr id="189" name="Google Shape;189;p2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sz="68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91" name="Google Shape;191;p2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2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93" name="Google Shape;193;p28"/>
          <p:cNvSpPr txBox="1"/>
          <p:nvPr/>
        </p:nvSpPr>
        <p:spPr>
          <a:xfrm>
            <a:off x="714300" y="3620145"/>
            <a:ext cx="4739400" cy="564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lang="en" sz="1200" b="1">
                <a:solidFill>
                  <a:schemeClr val="dk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chemeClr val="dk1"/>
                </a:solidFill>
                <a:latin typeface="Arimo"/>
                <a:ea typeface="Arimo"/>
                <a:cs typeface="Arimo"/>
                <a:sym typeface="Arimo"/>
              </a:rPr>
              <a:t>, including icons by </a:t>
            </a:r>
            <a:r>
              <a:rPr lang="en" sz="1200" b="1">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dk1"/>
                </a:solidFill>
                <a:latin typeface="Arimo"/>
                <a:ea typeface="Arimo"/>
                <a:cs typeface="Arimo"/>
                <a:sym typeface="Arimo"/>
              </a:rPr>
              <a:t> and infographics &amp; images by </a:t>
            </a:r>
            <a:r>
              <a:rPr lang="en" sz="12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b="1">
              <a:solidFill>
                <a:schemeClr val="dk1"/>
              </a:solidFill>
              <a:latin typeface="Arimo"/>
              <a:ea typeface="Arimo"/>
              <a:cs typeface="Arimo"/>
              <a:sym typeface="Arim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38" name="Google Shape;38;p7"/>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9" name="Google Shape;39;p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367000" y="1163250"/>
            <a:ext cx="4410000" cy="281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3" name="Google Shape;43;p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50600" y="3073400"/>
            <a:ext cx="3414600" cy="1242300"/>
          </a:xfrm>
          <a:prstGeom prst="rect">
            <a:avLst/>
          </a:prstGeom>
        </p:spPr>
        <p:txBody>
          <a:bodyPr spcFirstLastPara="1" wrap="square" lIns="91425" tIns="91425" rIns="91425" bIns="91425" anchor="t" anchorCtr="0">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endParaRPr/>
          </a:p>
        </p:txBody>
      </p:sp>
      <p:cxnSp>
        <p:nvCxnSpPr>
          <p:cNvPr id="52" name="Google Shape;52;p1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1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293750" y="1495425"/>
            <a:ext cx="3764400" cy="10122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57" name="Google Shape;57;p1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1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6" r:id="rId16"/>
    <p:sldLayoutId id="2147483667" r:id="rId17"/>
    <p:sldLayoutId id="2147483668" r:id="rId18"/>
    <p:sldLayoutId id="2147483669" r:id="rId19"/>
    <p:sldLayoutId id="2147483670" r:id="rId20"/>
    <p:sldLayoutId id="2147483674" r:id="rId21"/>
    <p:sldLayoutId id="2147483675" r:id="rId22"/>
    <p:sldLayoutId id="2147483676"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1.xml"/><Relationship Id="rId4" Type="http://schemas.openxmlformats.org/officeDocument/2006/relationships/slide" Target="slide1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slide" Target="slide1.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slide" Target="slide1.xml"/><Relationship Id="rId4" Type="http://schemas.openxmlformats.org/officeDocument/2006/relationships/slide" Target="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slide" Target="slide11.xml"/><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slide" Target="slide1.xml"/><Relationship Id="rId4" Type="http://schemas.openxmlformats.org/officeDocument/2006/relationships/slide" Target="slide11.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slide" Target="slide1.xml"/><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slide" Target="slide1.xml"/><Relationship Id="rId4" Type="http://schemas.openxmlformats.org/officeDocument/2006/relationships/slide" Target="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11.xml"/><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slide" Target="slide1.xml"/><Relationship Id="rId4" Type="http://schemas.openxmlformats.org/officeDocument/2006/relationships/slide" Target="slide11.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slide" Target="slide1.xml"/><Relationship Id="rId4"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slide" Target="slide20.xml"/><Relationship Id="rId4" Type="http://schemas.openxmlformats.org/officeDocument/2006/relationships/slide" Target="slide11.xml"/></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slide" Target="slide1.xml"/><Relationship Id="rId4" Type="http://schemas.openxmlformats.org/officeDocument/2006/relationships/slide" Target="slide11.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slide" Target="slide1.xml"/><Relationship Id="rId4" Type="http://schemas.openxmlformats.org/officeDocument/2006/relationships/slide" Target="slide11.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slide" Target="slide1.xml"/><Relationship Id="rId4" Type="http://schemas.openxmlformats.org/officeDocument/2006/relationships/slide" Target="slide11.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slide" Target="slide1.xml"/><Relationship Id="rId4" Type="http://schemas.openxmlformats.org/officeDocument/2006/relationships/slide" Target="slide11.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slide" Target="slide1.xml"/><Relationship Id="rId4" Type="http://schemas.openxmlformats.org/officeDocument/2006/relationships/slide" Target="slide11.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slide" Target="slide1.xml"/><Relationship Id="rId4" Type="http://schemas.openxmlformats.org/officeDocument/2006/relationships/slide" Target="slide11.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slide" Target="slide1.xml"/><Relationship Id="rId4" Type="http://schemas.openxmlformats.org/officeDocument/2006/relationships/slide" Target="slide11.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17.jpg"/><Relationship Id="rId5" Type="http://schemas.openxmlformats.org/officeDocument/2006/relationships/slide" Target="slide1.xml"/><Relationship Id="rId4" Type="http://schemas.openxmlformats.org/officeDocument/2006/relationships/slide" Target="slide11.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slide" Target="slide1.xml"/><Relationship Id="rId4"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slide" Target="slide1.xml"/><Relationship Id="rId4" Type="http://schemas.openxmlformats.org/officeDocument/2006/relationships/slide" Target="slide11.xml"/></Relationships>
</file>

<file path=ppt/slides/_rels/slide3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slide" Target="slide3.xml"/><Relationship Id="rId7"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18.jpeg"/><Relationship Id="rId5" Type="http://schemas.openxmlformats.org/officeDocument/2006/relationships/slide" Target="slide1.xml"/><Relationship Id="rId4" Type="http://schemas.openxmlformats.org/officeDocument/2006/relationships/slide" Target="slide11.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slide" Target="slide1.xml"/><Relationship Id="rId4" Type="http://schemas.openxmlformats.org/officeDocument/2006/relationships/slide" Target="slide1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slide" Target="slide1.xml"/><Relationship Id="rId4" Type="http://schemas.openxmlformats.org/officeDocument/2006/relationships/slide" Target="slide11.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slide" Target="slide11.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jpeg"/><Relationship Id="rId5" Type="http://schemas.openxmlformats.org/officeDocument/2006/relationships/slide" Target="slide1.xml"/><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765538" y="3326254"/>
            <a:ext cx="39894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txBox="1">
            <a:spLocks noGrp="1"/>
          </p:cNvSpPr>
          <p:nvPr>
            <p:ph type="ctrTitle"/>
          </p:nvPr>
        </p:nvSpPr>
        <p:spPr>
          <a:xfrm>
            <a:off x="714300" y="1709449"/>
            <a:ext cx="5007300" cy="181306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F1 Cars Performances</a:t>
            </a:r>
            <a:endParaRPr dirty="0"/>
          </a:p>
        </p:txBody>
      </p:sp>
      <p:sp>
        <p:nvSpPr>
          <p:cNvPr id="240" name="Google Shape;240;p34"/>
          <p:cNvSpPr txBox="1">
            <a:spLocks noGrp="1"/>
          </p:cNvSpPr>
          <p:nvPr>
            <p:ph type="subTitle" idx="1"/>
          </p:nvPr>
        </p:nvSpPr>
        <p:spPr>
          <a:xfrm>
            <a:off x="852563" y="3464767"/>
            <a:ext cx="3815400" cy="2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Author : Prachi Aswani</a:t>
            </a:r>
            <a:endParaRPr dirty="0"/>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924247" y="724073"/>
            <a:ext cx="3156413" cy="629849"/>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latin typeface="Bebas Neue"/>
              </a:rPr>
              <a:t>Final Project</a:t>
            </a:r>
            <a:endParaRPr b="0" i="0" dirty="0">
              <a:ln w="9525" cap="flat" cmpd="sng">
                <a:solidFill>
                  <a:schemeClr val="dk1"/>
                </a:solidFill>
                <a:prstDash val="solid"/>
                <a:round/>
                <a:headEnd type="none" w="sm" len="sm"/>
                <a:tailEnd type="none" w="sm" len="sm"/>
              </a:ln>
              <a:noFill/>
              <a:latin typeface="Bebas Neue"/>
            </a:endParaRP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lt2"/>
                </a:solidFill>
                <a:latin typeface="Bebas Neue"/>
                <a:ea typeface="Bebas Neue"/>
                <a:cs typeface="Bebas Neue"/>
                <a:sym typeface="Bebas Neue"/>
              </a:rPr>
              <a:t>DS 2500 </a:t>
            </a:r>
            <a:endParaRPr dirty="0">
              <a:solidFill>
                <a:schemeClr val="lt2"/>
              </a:solidFill>
            </a:endParaRPr>
          </a:p>
        </p:txBody>
      </p:sp>
      <p:sp>
        <p:nvSpPr>
          <p:cNvPr id="246" name="Google Shape;246;p3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47" name="Google Shape;247;p3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48" name="Google Shape;248;p34">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2" name="Google Shape;322;p34">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901" name="Google Shape;901;p44"/>
          <p:cNvSpPr txBox="1">
            <a:spLocks noGrp="1"/>
          </p:cNvSpPr>
          <p:nvPr>
            <p:ph type="title" idx="4"/>
          </p:nvPr>
        </p:nvSpPr>
        <p:spPr>
          <a:xfrm>
            <a:off x="830273" y="641865"/>
            <a:ext cx="7623644" cy="2389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 seems obvious that they will have a good coorelation but Let’s Dive Deeper and Include Constructor (Teams)</a:t>
            </a:r>
            <a:endParaRPr dirty="0"/>
          </a:p>
        </p:txBody>
      </p:sp>
      <p:sp>
        <p:nvSpPr>
          <p:cNvPr id="938" name="Google Shape;938;p4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39" name="Google Shape;939;p44"/>
          <p:cNvSpPr/>
          <p:nvPr/>
        </p:nvSpPr>
        <p:spPr>
          <a:xfrm rot="7198710">
            <a:off x="7805611" y="1453101"/>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4"/>
          <p:cNvGrpSpPr/>
          <p:nvPr/>
        </p:nvGrpSpPr>
        <p:grpSpPr>
          <a:xfrm>
            <a:off x="753963" y="1568891"/>
            <a:ext cx="858975" cy="300968"/>
            <a:chOff x="2271950" y="2722775"/>
            <a:chExt cx="575875" cy="201775"/>
          </a:xfrm>
        </p:grpSpPr>
        <p:sp>
          <p:nvSpPr>
            <p:cNvPr id="941" name="Google Shape;941;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44"/>
          <p:cNvGrpSpPr/>
          <p:nvPr/>
        </p:nvGrpSpPr>
        <p:grpSpPr>
          <a:xfrm>
            <a:off x="7476119" y="4027241"/>
            <a:ext cx="953591" cy="334099"/>
            <a:chOff x="2271950" y="2722775"/>
            <a:chExt cx="575875" cy="201775"/>
          </a:xfrm>
        </p:grpSpPr>
        <p:sp>
          <p:nvSpPr>
            <p:cNvPr id="947" name="Google Shape;947;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4"/>
          <p:cNvSpPr/>
          <p:nvPr/>
        </p:nvSpPr>
        <p:spPr>
          <a:xfrm>
            <a:off x="7435413" y="12637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06050" y="244052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8124513" y="2599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899000" y="30582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8264738" y="37527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15522" y="31660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1336614" y="4140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685758">
            <a:off x="1455528" y="2290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6994438" y="748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467531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967" name="Google Shape;967;p4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968" name="Google Shape;968;p44">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969" name="Google Shape;969;p44"/>
          <p:cNvGrpSpPr/>
          <p:nvPr/>
        </p:nvGrpSpPr>
        <p:grpSpPr>
          <a:xfrm>
            <a:off x="706038" y="312972"/>
            <a:ext cx="140222" cy="140409"/>
            <a:chOff x="2741000" y="199475"/>
            <a:chExt cx="191953" cy="192210"/>
          </a:xfrm>
        </p:grpSpPr>
        <p:sp>
          <p:nvSpPr>
            <p:cNvPr id="970" name="Google Shape;970;p4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44">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descr="Redesigned the 2022 F1 Constructors' brands in a Sci-Fi/Techno Style :  r/formula1">
            <a:extLst>
              <a:ext uri="{FF2B5EF4-FFF2-40B4-BE49-F238E27FC236}">
                <a16:creationId xmlns:a16="http://schemas.microsoft.com/office/drawing/2014/main" id="{A210F263-DE83-F3AE-B0BA-2FD8E154A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1416" y="1836828"/>
            <a:ext cx="1910387" cy="25577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7" name="Google Shape;987;p45"/>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Linear Regression results BETter!</a:t>
            </a:r>
            <a:endParaRPr dirty="0"/>
          </a:p>
        </p:txBody>
      </p:sp>
      <p:sp>
        <p:nvSpPr>
          <p:cNvPr id="994" name="Google Shape;994;p4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021" name="Google Shape;1021;p4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5"/>
          <p:cNvSpPr/>
          <p:nvPr/>
        </p:nvSpPr>
        <p:spPr>
          <a:xfrm rot="-1685758">
            <a:off x="7716228" y="7205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5"/>
          <p:cNvSpPr/>
          <p:nvPr/>
        </p:nvSpPr>
        <p:spPr>
          <a:xfrm rot="7201932">
            <a:off x="6176837" y="6712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8088151" y="7496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6001713" y="1109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45"/>
          <p:cNvGrpSpPr/>
          <p:nvPr/>
        </p:nvGrpSpPr>
        <p:grpSpPr>
          <a:xfrm>
            <a:off x="7155735" y="987714"/>
            <a:ext cx="695830" cy="243805"/>
            <a:chOff x="2271950" y="2722775"/>
            <a:chExt cx="575875" cy="201775"/>
          </a:xfrm>
        </p:grpSpPr>
        <p:sp>
          <p:nvSpPr>
            <p:cNvPr id="1043" name="Google Shape;1043;p4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45"/>
          <p:cNvSpPr/>
          <p:nvPr/>
        </p:nvSpPr>
        <p:spPr>
          <a:xfrm>
            <a:off x="6895600" y="7496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0">
            <a:extLst>
              <a:ext uri="{FF2B5EF4-FFF2-40B4-BE49-F238E27FC236}">
                <a16:creationId xmlns:a16="http://schemas.microsoft.com/office/drawing/2014/main" id="{5C5B317A-1591-F511-F1A9-39C82216E9B3}"/>
              </a:ext>
            </a:extLst>
          </p:cNvPr>
          <p:cNvPicPr>
            <a:picLocks noChangeAspect="1"/>
          </p:cNvPicPr>
          <p:nvPr/>
        </p:nvPicPr>
        <p:blipFill>
          <a:blip r:embed="rId6"/>
          <a:stretch>
            <a:fillRect/>
          </a:stretch>
        </p:blipFill>
        <p:spPr>
          <a:xfrm>
            <a:off x="2975461" y="1166361"/>
            <a:ext cx="2371950" cy="3322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2"/>
        <p:cNvGrpSpPr/>
        <p:nvPr/>
      </p:nvGrpSpPr>
      <p:grpSpPr>
        <a:xfrm>
          <a:off x="0" y="0"/>
          <a:ext cx="0" cy="0"/>
          <a:chOff x="0" y="0"/>
          <a:chExt cx="0" cy="0"/>
        </a:xfrm>
      </p:grpSpPr>
      <p:sp>
        <p:nvSpPr>
          <p:cNvPr id="1053" name="Google Shape;1053;p46"/>
          <p:cNvSpPr txBox="1">
            <a:spLocks noGrp="1"/>
          </p:cNvSpPr>
          <p:nvPr>
            <p:ph type="title"/>
          </p:nvPr>
        </p:nvSpPr>
        <p:spPr>
          <a:xfrm>
            <a:off x="750600" y="3073400"/>
            <a:ext cx="3358500" cy="12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a:solidFill>
                  <a:schemeClr val="lt2"/>
                </a:solidFill>
              </a:rPr>
              <a:t>IS WORTH </a:t>
            </a:r>
            <a:r>
              <a:rPr lang="en"/>
              <a:t>A THOUSAND WORDS</a:t>
            </a:r>
            <a:endParaRPr/>
          </a:p>
        </p:txBody>
      </p:sp>
      <p:sp>
        <p:nvSpPr>
          <p:cNvPr id="1054" name="Google Shape;1054;p46"/>
          <p:cNvSpPr/>
          <p:nvPr/>
        </p:nvSpPr>
        <p:spPr>
          <a:xfrm>
            <a:off x="856775" y="3293950"/>
            <a:ext cx="1396116" cy="346975"/>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A PICTURE</a:t>
            </a:r>
          </a:p>
        </p:txBody>
      </p:sp>
      <p:sp>
        <p:nvSpPr>
          <p:cNvPr id="1055" name="Google Shape;1055;p46"/>
          <p:cNvSpPr/>
          <p:nvPr/>
        </p:nvSpPr>
        <p:spPr>
          <a:xfrm>
            <a:off x="1973163" y="2784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4951838" y="3871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4323201" y="41754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rot="-1685758">
            <a:off x="4253003" y="3304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846238" y="2569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rot="-1685758">
            <a:off x="746378" y="23489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1203076" y="2863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063" name="Google Shape;1063;p4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66" name="Google Shape;1066;p46">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67" name="Google Shape;1067;p4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descr="r/F1Porn - Max Verstappen (Red Bull Racing RB20), 1st free practice, 2024 Chinese GP [4000x2666]">
            <a:extLst>
              <a:ext uri="{FF2B5EF4-FFF2-40B4-BE49-F238E27FC236}">
                <a16:creationId xmlns:a16="http://schemas.microsoft.com/office/drawing/2014/main" id="{A6664E5A-F09B-765C-B17E-2D9657F144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2360" y="877737"/>
            <a:ext cx="4511040" cy="3002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6" name="Google Shape;1086;p47"/>
          <p:cNvSpPr txBox="1">
            <a:spLocks noGrp="1"/>
          </p:cNvSpPr>
          <p:nvPr>
            <p:ph type="title" idx="6"/>
          </p:nvPr>
        </p:nvSpPr>
        <p:spPr>
          <a:xfrm>
            <a:off x="946249" y="800962"/>
            <a:ext cx="7340977" cy="15354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2: Changes in Engine , Affect Performance?</a:t>
            </a:r>
            <a:endParaRPr dirty="0"/>
          </a:p>
        </p:txBody>
      </p:sp>
      <p:sp>
        <p:nvSpPr>
          <p:cNvPr id="1121" name="Google Shape;1121;p47"/>
          <p:cNvSpPr/>
          <p:nvPr/>
        </p:nvSpPr>
        <p:spPr>
          <a:xfrm rot="7201932">
            <a:off x="8122562" y="7665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822013" y="8159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2209601" y="42536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124" name="Google Shape;1124;p47"/>
          <p:cNvSpPr/>
          <p:nvPr/>
        </p:nvSpPr>
        <p:spPr>
          <a:xfrm>
            <a:off x="6333513" y="12051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5" name="Google Shape;1125;p4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26" name="Google Shape;1126;p4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127" name="Google Shape;1127;p4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129" name="Google Shape;1129;p47"/>
          <p:cNvSpPr/>
          <p:nvPr/>
        </p:nvSpPr>
        <p:spPr>
          <a:xfrm rot="-1685758">
            <a:off x="1243591" y="438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33" name="Google Shape;1133;p4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34" name="Google Shape;1134;p47">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35" name="Google Shape;1135;p47"/>
          <p:cNvGrpSpPr/>
          <p:nvPr/>
        </p:nvGrpSpPr>
        <p:grpSpPr>
          <a:xfrm>
            <a:off x="706038" y="312972"/>
            <a:ext cx="140222" cy="140409"/>
            <a:chOff x="2741000" y="199475"/>
            <a:chExt cx="191953" cy="192210"/>
          </a:xfrm>
        </p:grpSpPr>
        <p:sp>
          <p:nvSpPr>
            <p:cNvPr id="1136" name="Google Shape;1136;p4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7">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6;p39">
            <a:extLst>
              <a:ext uri="{FF2B5EF4-FFF2-40B4-BE49-F238E27FC236}">
                <a16:creationId xmlns:a16="http://schemas.microsoft.com/office/drawing/2014/main" id="{A18E822B-4F87-664D-3477-C536EC833056}"/>
              </a:ext>
            </a:extLst>
          </p:cNvPr>
          <p:cNvSpPr txBox="1">
            <a:spLocks noGrp="1"/>
          </p:cNvSpPr>
          <p:nvPr>
            <p:ph type="subTitle" idx="1"/>
          </p:nvPr>
        </p:nvSpPr>
        <p:spPr>
          <a:xfrm>
            <a:off x="4032959" y="2051547"/>
            <a:ext cx="4142432" cy="237716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Between 2013 and 2014, a decision was made to manipulate the formula of the cars. Starting in 2014, there would be a new V6 engine with 1600cc / 8 gearbox.</a:t>
            </a:r>
          </a:p>
          <a:p>
            <a:pPr marL="0" lvl="0" indent="0" algn="r" rtl="0">
              <a:spcBef>
                <a:spcPts val="0"/>
              </a:spcBef>
              <a:spcAft>
                <a:spcPts val="0"/>
              </a:spcAft>
              <a:buNone/>
            </a:pPr>
            <a:r>
              <a:rPr lang="en-US" dirty="0"/>
              <a:t>Between 2020 and 2021, The key change is that the rear floor, where much of the downforce is generated as the airflow leaves the car, has been narrowed by 100 mm (3.9 inches) just in front of the rear tires. The minimum weight of the cars (without fuel) was also increased from 746 kg to 752</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8"/>
          <p:cNvSpPr txBox="1">
            <a:spLocks noGrp="1"/>
          </p:cNvSpPr>
          <p:nvPr>
            <p:ph type="title"/>
          </p:nvPr>
        </p:nvSpPr>
        <p:spPr>
          <a:xfrm>
            <a:off x="605982" y="704563"/>
            <a:ext cx="7715391" cy="12790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Take a Look at all of these years and their Comparision</a:t>
            </a:r>
            <a:endParaRPr dirty="0"/>
          </a:p>
        </p:txBody>
      </p:sp>
      <p:sp>
        <p:nvSpPr>
          <p:cNvPr id="1152" name="Google Shape;1152;p4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167" name="Google Shape;1167;p4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70" name="Google Shape;1170;p4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71" name="Google Shape;1171;p48">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72" name="Google Shape;1172;p48"/>
          <p:cNvGrpSpPr/>
          <p:nvPr/>
        </p:nvGrpSpPr>
        <p:grpSpPr>
          <a:xfrm>
            <a:off x="706038" y="312972"/>
            <a:ext cx="140222" cy="140409"/>
            <a:chOff x="2741000" y="199475"/>
            <a:chExt cx="191953" cy="192210"/>
          </a:xfrm>
        </p:grpSpPr>
        <p:sp>
          <p:nvSpPr>
            <p:cNvPr id="1173" name="Google Shape;1173;p4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48">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8"/>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5996112" y="7045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48"/>
          <p:cNvGrpSpPr/>
          <p:nvPr/>
        </p:nvGrpSpPr>
        <p:grpSpPr>
          <a:xfrm>
            <a:off x="7741747" y="734402"/>
            <a:ext cx="695830" cy="243805"/>
            <a:chOff x="2271950" y="2722775"/>
            <a:chExt cx="575875" cy="201775"/>
          </a:xfrm>
        </p:grpSpPr>
        <p:sp>
          <p:nvSpPr>
            <p:cNvPr id="1186" name="Google Shape;1186;p4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48"/>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rot="-1685758">
            <a:off x="8359482" y="1209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6839211" y="7184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6" name="Picture 2" descr="r/F1Porn - Esteban Ocon (Alpine A524) leads Sergio Perez (Red Bull Racing RB20), Valtteri Bottas (KICK Sauber C44), Lando Norris (McLaren MCL38), Daniel Ricciardo (RB VCARB 01) and Sergio Perez (Red Bull Racing RB20), 1st free practice, 2024 Chinese GP [4000x2666]">
            <a:extLst>
              <a:ext uri="{FF2B5EF4-FFF2-40B4-BE49-F238E27FC236}">
                <a16:creationId xmlns:a16="http://schemas.microsoft.com/office/drawing/2014/main" id="{FD82E159-10C3-6B1F-CE7C-F43E93DEFD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2546" y="1983604"/>
            <a:ext cx="3796045" cy="2530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43954" y="3732056"/>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txBox="1">
            <a:spLocks noGrp="1"/>
          </p:cNvSpPr>
          <p:nvPr>
            <p:ph type="title"/>
          </p:nvPr>
        </p:nvSpPr>
        <p:spPr>
          <a:xfrm>
            <a:off x="-459096" y="838338"/>
            <a:ext cx="8144641" cy="296822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2013 V/s 2014</a:t>
            </a:r>
            <a:br>
              <a:rPr lang="en" dirty="0">
                <a:solidFill>
                  <a:schemeClr val="lt2"/>
                </a:solidFill>
              </a:rPr>
            </a:br>
            <a:r>
              <a:rPr lang="en" dirty="0"/>
              <a:t>2021 V/S 2022</a:t>
            </a:r>
            <a:endParaRPr dirty="0"/>
          </a:p>
        </p:txBody>
      </p:sp>
      <p:sp>
        <p:nvSpPr>
          <p:cNvPr id="1200" name="Google Shape;1200;p49"/>
          <p:cNvSpPr txBox="1">
            <a:spLocks noGrp="1"/>
          </p:cNvSpPr>
          <p:nvPr>
            <p:ph type="subTitle" idx="1"/>
          </p:nvPr>
        </p:nvSpPr>
        <p:spPr>
          <a:xfrm>
            <a:off x="1995450" y="3833718"/>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Big numbers ( Statistical tests)</a:t>
            </a:r>
            <a:endParaRPr dirty="0"/>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a:off x="842975" y="237369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409D00A-BD4C-4A0A-8FFA-6F0EEC7408D6}"/>
              </a:ext>
            </a:extLst>
          </p:cNvPr>
          <p:cNvSpPr>
            <a:spLocks noGrp="1"/>
          </p:cNvSpPr>
          <p:nvPr>
            <p:ph type="subTitle" idx="1"/>
          </p:nvPr>
        </p:nvSpPr>
        <p:spPr>
          <a:xfrm>
            <a:off x="714300" y="1240155"/>
            <a:ext cx="3857700" cy="676427"/>
          </a:xfrm>
        </p:spPr>
        <p:txBody>
          <a:bodyPr/>
          <a:lstStyle/>
          <a:p>
            <a:r>
              <a:rPr lang="en-US" dirty="0"/>
              <a:t>T-statistic: -2.7047322625465324</a:t>
            </a:r>
          </a:p>
          <a:p>
            <a:r>
              <a:rPr lang="en-US" dirty="0"/>
              <a:t>P-value: 0.006925969052776483</a:t>
            </a:r>
          </a:p>
        </p:txBody>
      </p:sp>
      <p:sp>
        <p:nvSpPr>
          <p:cNvPr id="3" name="Title 2">
            <a:extLst>
              <a:ext uri="{FF2B5EF4-FFF2-40B4-BE49-F238E27FC236}">
                <a16:creationId xmlns:a16="http://schemas.microsoft.com/office/drawing/2014/main" id="{839C75B2-B73D-8E04-0217-1F91DA399372}"/>
              </a:ext>
            </a:extLst>
          </p:cNvPr>
          <p:cNvSpPr>
            <a:spLocks noGrp="1"/>
          </p:cNvSpPr>
          <p:nvPr>
            <p:ph type="title"/>
          </p:nvPr>
        </p:nvSpPr>
        <p:spPr/>
        <p:txBody>
          <a:bodyPr/>
          <a:lstStyle/>
          <a:p>
            <a:r>
              <a:rPr lang="en-US" dirty="0"/>
              <a:t>2013 V/S 2014 </a:t>
            </a:r>
          </a:p>
        </p:txBody>
      </p:sp>
      <p:sp>
        <p:nvSpPr>
          <p:cNvPr id="4" name="Title 2">
            <a:extLst>
              <a:ext uri="{FF2B5EF4-FFF2-40B4-BE49-F238E27FC236}">
                <a16:creationId xmlns:a16="http://schemas.microsoft.com/office/drawing/2014/main" id="{440BD5DB-DA06-DBF2-E24B-D8023D9610C2}"/>
              </a:ext>
            </a:extLst>
          </p:cNvPr>
          <p:cNvSpPr txBox="1">
            <a:spLocks/>
          </p:cNvSpPr>
          <p:nvPr/>
        </p:nvSpPr>
        <p:spPr>
          <a:xfrm>
            <a:off x="5424070" y="553450"/>
            <a:ext cx="3857700" cy="12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US" dirty="0"/>
              <a:t>2021 V/S 2022 </a:t>
            </a:r>
          </a:p>
        </p:txBody>
      </p:sp>
      <p:sp>
        <p:nvSpPr>
          <p:cNvPr id="5" name="Subtitle 1">
            <a:extLst>
              <a:ext uri="{FF2B5EF4-FFF2-40B4-BE49-F238E27FC236}">
                <a16:creationId xmlns:a16="http://schemas.microsoft.com/office/drawing/2014/main" id="{B76C43DB-E5CF-8E4D-8CD1-0DFC04AB4990}"/>
              </a:ext>
            </a:extLst>
          </p:cNvPr>
          <p:cNvSpPr txBox="1">
            <a:spLocks/>
          </p:cNvSpPr>
          <p:nvPr/>
        </p:nvSpPr>
        <p:spPr>
          <a:xfrm>
            <a:off x="5160722" y="1176850"/>
            <a:ext cx="3857700" cy="6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Anaheim"/>
              <a:buChar char="●"/>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9pPr>
          </a:lstStyle>
          <a:p>
            <a:r>
              <a:rPr lang="en-US" dirty="0"/>
              <a:t>T-statistic: -4.4477655755112115</a:t>
            </a:r>
          </a:p>
          <a:p>
            <a:r>
              <a:rPr lang="en-US" dirty="0"/>
              <a:t>P-value: 9.328846895903067e-06</a:t>
            </a:r>
          </a:p>
        </p:txBody>
      </p:sp>
      <p:sp>
        <p:nvSpPr>
          <p:cNvPr id="7" name="Title 2">
            <a:extLst>
              <a:ext uri="{FF2B5EF4-FFF2-40B4-BE49-F238E27FC236}">
                <a16:creationId xmlns:a16="http://schemas.microsoft.com/office/drawing/2014/main" id="{571780C5-5D57-7956-97B3-3E2EC36F2D0B}"/>
              </a:ext>
            </a:extLst>
          </p:cNvPr>
          <p:cNvSpPr txBox="1">
            <a:spLocks/>
          </p:cNvSpPr>
          <p:nvPr/>
        </p:nvSpPr>
        <p:spPr>
          <a:xfrm>
            <a:off x="3069185" y="1863555"/>
            <a:ext cx="3857700" cy="12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US" dirty="0"/>
              <a:t>2014 V/S 2022</a:t>
            </a:r>
          </a:p>
        </p:txBody>
      </p:sp>
      <p:sp>
        <p:nvSpPr>
          <p:cNvPr id="8" name="Subtitle 1">
            <a:extLst>
              <a:ext uri="{FF2B5EF4-FFF2-40B4-BE49-F238E27FC236}">
                <a16:creationId xmlns:a16="http://schemas.microsoft.com/office/drawing/2014/main" id="{8ADBB6A9-70E1-432E-2868-146DEBD90429}"/>
              </a:ext>
            </a:extLst>
          </p:cNvPr>
          <p:cNvSpPr txBox="1">
            <a:spLocks/>
          </p:cNvSpPr>
          <p:nvPr/>
        </p:nvSpPr>
        <p:spPr>
          <a:xfrm>
            <a:off x="2643150" y="2539982"/>
            <a:ext cx="3857700" cy="6764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Anaheim"/>
              <a:buChar char="●"/>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Arimo"/>
                <a:ea typeface="Arimo"/>
                <a:cs typeface="Arimo"/>
                <a:sym typeface="Arimo"/>
              </a:defRPr>
            </a:lvl9pPr>
          </a:lstStyle>
          <a:p>
            <a:r>
              <a:rPr lang="en-US" dirty="0"/>
              <a:t>T-statistic: 6.273099137331169</a:t>
            </a:r>
          </a:p>
          <a:p>
            <a:r>
              <a:rPr lang="en-US" dirty="0"/>
              <a:t>P-value: 0.00041478410312145665</a:t>
            </a:r>
          </a:p>
          <a:p>
            <a:r>
              <a:rPr lang="en-US" dirty="0"/>
              <a:t>Reject the null hypothesis. There is a significant difference between 2014 and 2022 lap times.</a:t>
            </a:r>
          </a:p>
        </p:txBody>
      </p:sp>
    </p:spTree>
    <p:extLst>
      <p:ext uri="{BB962C8B-B14F-4D97-AF65-F5344CB8AC3E}">
        <p14:creationId xmlns:p14="http://schemas.microsoft.com/office/powerpoint/2010/main" val="1800167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50"/>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dirty="0"/>
              <a:t>Pit stops are a crucial aspect of Formula 1 races and other motorsport events. They are planned breaks during a race where a car pulls into the pit lane for servicing, which typically includes refueling, changing tires, making adjustments, and addressing any mechanical issues. Pit stops are made to optimize the performance and safety of the car, as well as to strategize and gain a competitive advantage during the race.</a:t>
            </a:r>
            <a:endParaRPr dirty="0"/>
          </a:p>
        </p:txBody>
      </p:sp>
      <p:sp>
        <p:nvSpPr>
          <p:cNvPr id="1256" name="Google Shape;1256;p50"/>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3 : Pitstops and Final Position</a:t>
            </a:r>
            <a:endParaRPr dirty="0"/>
          </a:p>
        </p:txBody>
      </p:sp>
      <p:pic>
        <p:nvPicPr>
          <p:cNvPr id="1257" name="Google Shape;1257;p50"/>
          <p:cNvPicPr preferRelativeResize="0"/>
          <p:nvPr/>
        </p:nvPicPr>
        <p:blipFill rotWithShape="1">
          <a:blip r:embed="rId3">
            <a:alphaModFix/>
          </a:blip>
          <a:srcRect l="17481" r="15847"/>
          <a:stretch/>
        </p:blipFill>
        <p:spPr>
          <a:xfrm>
            <a:off x="5327475" y="1194600"/>
            <a:ext cx="2754300" cy="2754300"/>
          </a:xfrm>
          <a:prstGeom prst="ellipse">
            <a:avLst/>
          </a:prstGeom>
          <a:noFill/>
          <a:ln w="9525" cap="flat" cmpd="sng">
            <a:solidFill>
              <a:schemeClr val="dk1"/>
            </a:solidFill>
            <a:prstDash val="solid"/>
            <a:round/>
            <a:headEnd type="none" w="sm" len="sm"/>
            <a:tailEnd type="none" w="sm" len="sm"/>
          </a:ln>
        </p:spPr>
      </p:pic>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59" name="Google Shape;1259;p50"/>
          <p:cNvSpPr/>
          <p:nvPr/>
        </p:nvSpPr>
        <p:spPr>
          <a:xfrm>
            <a:off x="4762138" y="845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5414751" y="7775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216276" y="954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685758">
            <a:off x="5045528" y="1289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626025" y="9177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0"/>
          <p:cNvSpPr/>
          <p:nvPr/>
        </p:nvSpPr>
        <p:spPr>
          <a:xfrm>
            <a:off x="8286401" y="30022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555828" y="4130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359576" y="17266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5021388" y="35752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A to force F1 teams to slow down their pit stops : r/formula1">
            <a:extLst>
              <a:ext uri="{FF2B5EF4-FFF2-40B4-BE49-F238E27FC236}">
                <a16:creationId xmlns:a16="http://schemas.microsoft.com/office/drawing/2014/main" id="{4E37A189-7669-A27E-C861-BECCDF8A2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488" y="640537"/>
            <a:ext cx="6677152" cy="37558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AA9E12E-59D8-4AA7-34DB-5434AB6221AE}"/>
              </a:ext>
            </a:extLst>
          </p:cNvPr>
          <p:cNvSpPr>
            <a:spLocks noGrp="1"/>
          </p:cNvSpPr>
          <p:nvPr>
            <p:ph type="title"/>
          </p:nvPr>
        </p:nvSpPr>
        <p:spPr>
          <a:xfrm>
            <a:off x="714300" y="34837"/>
            <a:ext cx="7715400" cy="605700"/>
          </a:xfrm>
        </p:spPr>
        <p:txBody>
          <a:bodyPr/>
          <a:lstStyle/>
          <a:p>
            <a:r>
              <a:rPr lang="en-US" dirty="0"/>
              <a:t>Let’s Take a look at how they are Corelated</a:t>
            </a:r>
          </a:p>
        </p:txBody>
      </p:sp>
    </p:spTree>
    <p:extLst>
      <p:ext uri="{BB962C8B-B14F-4D97-AF65-F5344CB8AC3E}">
        <p14:creationId xmlns:p14="http://schemas.microsoft.com/office/powerpoint/2010/main" val="7327036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5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Shocker! Or Maybe Not</a:t>
            </a:r>
            <a:endParaRPr dirty="0"/>
          </a:p>
        </p:txBody>
      </p:sp>
      <p:sp>
        <p:nvSpPr>
          <p:cNvPr id="1289" name="Google Shape;1289;p5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18" name="Google Shape;1318;p5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21" name="Google Shape;1321;p5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22" name="Google Shape;1322;p51">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23" name="Google Shape;1323;p51"/>
          <p:cNvGrpSpPr/>
          <p:nvPr/>
        </p:nvGrpSpPr>
        <p:grpSpPr>
          <a:xfrm>
            <a:off x="706038" y="312972"/>
            <a:ext cx="140222" cy="140409"/>
            <a:chOff x="2741000" y="199475"/>
            <a:chExt cx="191953" cy="192210"/>
          </a:xfrm>
        </p:grpSpPr>
        <p:sp>
          <p:nvSpPr>
            <p:cNvPr id="1324" name="Google Shape;1324;p5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51">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51"/>
          <p:cNvGrpSpPr/>
          <p:nvPr/>
        </p:nvGrpSpPr>
        <p:grpSpPr>
          <a:xfrm>
            <a:off x="7741747" y="734402"/>
            <a:ext cx="695830" cy="243805"/>
            <a:chOff x="2271950" y="2722775"/>
            <a:chExt cx="575875" cy="201775"/>
          </a:xfrm>
        </p:grpSpPr>
        <p:sp>
          <p:nvSpPr>
            <p:cNvPr id="1337" name="Google Shape;1337;p5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51"/>
          <p:cNvSpPr/>
          <p:nvPr/>
        </p:nvSpPr>
        <p:spPr>
          <a:xfrm>
            <a:off x="6605838" y="9781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1"/>
          <p:cNvSpPr/>
          <p:nvPr/>
        </p:nvSpPr>
        <p:spPr>
          <a:xfrm>
            <a:off x="5830601" y="7054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1"/>
          <p:cNvSpPr/>
          <p:nvPr/>
        </p:nvSpPr>
        <p:spPr>
          <a:xfrm rot="-1685758">
            <a:off x="8444007" y="12993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B8F7FD3-7C71-697A-B8B5-071280655437}"/>
              </a:ext>
            </a:extLst>
          </p:cNvPr>
          <p:cNvSpPr txBox="1"/>
          <p:nvPr/>
        </p:nvSpPr>
        <p:spPr>
          <a:xfrm>
            <a:off x="737815" y="1059948"/>
            <a:ext cx="7580835" cy="3600986"/>
          </a:xfrm>
          <a:prstGeom prst="rect">
            <a:avLst/>
          </a:prstGeom>
          <a:noFill/>
        </p:spPr>
        <p:txBody>
          <a:bodyPr wrap="square" rtlCol="0">
            <a:spAutoFit/>
          </a:bodyPr>
          <a:lstStyle/>
          <a:p>
            <a:r>
              <a:rPr lang="en-US" sz="1200" dirty="0">
                <a:solidFill>
                  <a:schemeClr val="tx1"/>
                </a:solidFill>
              </a:rPr>
              <a:t>It's not necessarily a shocker, but it could be surprising depending on the expectations or assumptions one might have. In Formula 1 racing, the number of pitstops typically reflects the efficiency of a team's strategy and the performance of the car.</a:t>
            </a:r>
          </a:p>
          <a:p>
            <a:r>
              <a:rPr lang="en-US" sz="1200" dirty="0">
                <a:solidFill>
                  <a:schemeClr val="tx1"/>
                </a:solidFill>
              </a:rPr>
              <a:t>Pearson correlation coefficient: -0.3206792017309289</a:t>
            </a:r>
          </a:p>
          <a:p>
            <a:r>
              <a:rPr lang="en-US" sz="1200" dirty="0">
                <a:solidFill>
                  <a:schemeClr val="tx1"/>
                </a:solidFill>
              </a:rPr>
              <a:t>P-value: 1.3390956706973803e-188</a:t>
            </a:r>
          </a:p>
          <a:p>
            <a:endParaRPr lang="en-US" sz="1200" dirty="0">
              <a:solidFill>
                <a:schemeClr val="tx1"/>
              </a:solidFill>
            </a:endParaRPr>
          </a:p>
          <a:p>
            <a:r>
              <a:rPr lang="en-US" sz="1200" dirty="0">
                <a:solidFill>
                  <a:schemeClr val="tx1"/>
                </a:solidFill>
              </a:rPr>
              <a:t>A negative correlation between the number of pitstops and final position suggests that, on average, more pitstops are associated with lower final positions. This could indicate that teams with more pitstops either had issues during the race that necessitated additional stops (such as car problems or tire wear) or employed less effective race strategies.</a:t>
            </a:r>
          </a:p>
          <a:p>
            <a:endParaRPr lang="en-US" sz="1200" dirty="0">
              <a:solidFill>
                <a:schemeClr val="tx1"/>
              </a:solidFill>
            </a:endParaRPr>
          </a:p>
          <a:p>
            <a:r>
              <a:rPr lang="en-US" sz="1200" dirty="0">
                <a:solidFill>
                  <a:schemeClr val="tx1"/>
                </a:solidFill>
              </a:rPr>
              <a:t>Low R^2 value (0.103), it indicates that the model explains only a small proportion of the variability in the data. In the context of your analysis, it suggests that while there is a relationship between pitstops and final position, the linear model does not capture all the variability in final position explained by pitstops.</a:t>
            </a:r>
          </a:p>
          <a:p>
            <a:r>
              <a:rPr lang="en-US" sz="1200" dirty="0">
                <a:solidFill>
                  <a:schemeClr val="tx1"/>
                </a:solidFill>
              </a:rPr>
              <a:t>However, interpreting these results warrants caution particularly in distinguishing between causation and correlation. The negative correlation observed does not necessarily mean that increasing the number of pitstops causes a poorer race outcome. There could be underlying variables influencing both the number of pitstops and the race outcome, such as the inherent reliability of the car, the conditions of the track, weather conditions, or even driver skill.</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7"/>
          <p:cNvSpPr txBox="1">
            <a:spLocks noGrp="1"/>
          </p:cNvSpPr>
          <p:nvPr>
            <p:ph type="subTitle" idx="1"/>
          </p:nvPr>
        </p:nvSpPr>
        <p:spPr>
          <a:xfrm>
            <a:off x="3024150" y="2831187"/>
            <a:ext cx="3458912" cy="172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central question guiding my analysis is: "What factors influence performance in Formula 1?" Through a deep dive into various dimensions of Formula 1 data, I aim to uncover the underlying factors that drive success on the racetrack.</a:t>
            </a:r>
            <a:endParaRPr dirty="0"/>
          </a:p>
        </p:txBody>
      </p:sp>
      <p:sp>
        <p:nvSpPr>
          <p:cNvPr id="398" name="Google Shape;398;p37"/>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0" name="Google Shape;480;p3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481" name="Google Shape;481;p37">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a:off x="3185561" y="2770463"/>
            <a:ext cx="2772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4" name="Google Shape;1354;p5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55" name="Google Shape;1355;p52"/>
          <p:cNvSpPr/>
          <p:nvPr/>
        </p:nvSpPr>
        <p:spPr>
          <a:xfrm rot="8100000">
            <a:off x="698745" y="26904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rot="7198710">
            <a:off x="7684748" y="7834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rot="7198898">
            <a:off x="1428737" y="3657344"/>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rot="7201932">
            <a:off x="7814250" y="17495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7414938" y="8973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565801" y="24889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8322988" y="2452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8322988"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rot="-1685758">
            <a:off x="840716" y="39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660389" y="1163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8536424" y="33224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998263" y="8448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910913" y="21881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1302152" y="152740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7578100" y="3904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rot="-1685758">
            <a:off x="7500516" y="36188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74" name="Google Shape;1374;p5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75" name="Google Shape;1375;p52">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76" name="Google Shape;1376;p52"/>
          <p:cNvGrpSpPr/>
          <p:nvPr/>
        </p:nvGrpSpPr>
        <p:grpSpPr>
          <a:xfrm>
            <a:off x="706038" y="312972"/>
            <a:ext cx="140222" cy="140409"/>
            <a:chOff x="2741000" y="199475"/>
            <a:chExt cx="191953" cy="192210"/>
          </a:xfrm>
        </p:grpSpPr>
        <p:sp>
          <p:nvSpPr>
            <p:cNvPr id="1377" name="Google Shape;1377;p5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52">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7" name="Google Shape;1387;p52"/>
          <p:cNvCxnSpPr/>
          <p:nvPr/>
        </p:nvCxnSpPr>
        <p:spPr>
          <a:xfrm>
            <a:off x="2526911" y="2571738"/>
            <a:ext cx="4090200" cy="0"/>
          </a:xfrm>
          <a:prstGeom prst="straightConnector1">
            <a:avLst/>
          </a:prstGeom>
          <a:noFill/>
          <a:ln w="9525" cap="flat" cmpd="sng">
            <a:solidFill>
              <a:schemeClr val="dk1"/>
            </a:solidFill>
            <a:prstDash val="solid"/>
            <a:round/>
            <a:headEnd type="none" w="med" len="med"/>
            <a:tailEnd type="none" w="med" len="med"/>
          </a:ln>
        </p:spPr>
      </p:cxnSp>
      <p:pic>
        <p:nvPicPr>
          <p:cNvPr id="8194" name="Picture 2" descr="r/F1Porn - George Russell and Lewis Hamilton (both driving Mercedes F1 W15), 1st free practice, 2024 Chinese GP [4000x2666]">
            <a:extLst>
              <a:ext uri="{FF2B5EF4-FFF2-40B4-BE49-F238E27FC236}">
                <a16:creationId xmlns:a16="http://schemas.microsoft.com/office/drawing/2014/main" id="{8A1C5D89-9824-57FB-CA5F-A65BAFF82C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6242" y="817388"/>
            <a:ext cx="5015630" cy="3343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53"/>
          <p:cNvSpPr txBox="1">
            <a:spLocks noGrp="1"/>
          </p:cNvSpPr>
          <p:nvPr>
            <p:ph type="title"/>
          </p:nvPr>
        </p:nvSpPr>
        <p:spPr>
          <a:xfrm>
            <a:off x="846260" y="704499"/>
            <a:ext cx="7674968" cy="1268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4: T</a:t>
            </a:r>
            <a:r>
              <a:rPr lang="en-US" dirty="0"/>
              <a:t>otal average points for each country</a:t>
            </a:r>
            <a:endParaRPr dirty="0"/>
          </a:p>
        </p:txBody>
      </p:sp>
      <p:sp>
        <p:nvSpPr>
          <p:cNvPr id="1393" name="Google Shape;1393;p53"/>
          <p:cNvSpPr/>
          <p:nvPr/>
        </p:nvSpPr>
        <p:spPr>
          <a:xfrm rot="7201932">
            <a:off x="7983100" y="9000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25551" y="34681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rot="-1685758">
            <a:off x="644091" y="394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317714" y="41854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57963" y="2829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8579737" y="1921547"/>
            <a:ext cx="80874" cy="81760"/>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8550051" y="1330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rot="-1685758">
            <a:off x="8399928" y="774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29" name="Google Shape;1429;p5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30" name="Google Shape;1430;p53">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31" name="Google Shape;1431;p53"/>
          <p:cNvGrpSpPr/>
          <p:nvPr/>
        </p:nvGrpSpPr>
        <p:grpSpPr>
          <a:xfrm>
            <a:off x="706038" y="312972"/>
            <a:ext cx="140222" cy="140409"/>
            <a:chOff x="2741000" y="199475"/>
            <a:chExt cx="191953" cy="192210"/>
          </a:xfrm>
        </p:grpSpPr>
        <p:sp>
          <p:nvSpPr>
            <p:cNvPr id="1432" name="Google Shape;1432;p5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53">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4313264-5974-E546-8120-4B5080B25F4E}"/>
              </a:ext>
            </a:extLst>
          </p:cNvPr>
          <p:cNvSpPr txBox="1"/>
          <p:nvPr/>
        </p:nvSpPr>
        <p:spPr>
          <a:xfrm>
            <a:off x="846260" y="2231136"/>
            <a:ext cx="7543008" cy="1477328"/>
          </a:xfrm>
          <a:prstGeom prst="rect">
            <a:avLst/>
          </a:prstGeom>
          <a:noFill/>
        </p:spPr>
        <p:txBody>
          <a:bodyPr wrap="square" rtlCol="0">
            <a:spAutoFit/>
          </a:bodyPr>
          <a:lstStyle/>
          <a:p>
            <a:r>
              <a:rPr lang="en-US" sz="1800" dirty="0">
                <a:solidFill>
                  <a:schemeClr val="tx1"/>
                </a:solidFill>
              </a:rPr>
              <a:t>Moving beyond individual races, I assessed the performance of drivers based on nationality and their cumulative points earned over time. This analysis offers a broader perspective on the performance of different countries in Formula 1 racing and the distribution of success across the globe.</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5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Take a Look at their Corelation</a:t>
            </a:r>
            <a:endParaRPr dirty="0"/>
          </a:p>
        </p:txBody>
      </p:sp>
      <p:sp>
        <p:nvSpPr>
          <p:cNvPr id="1503" name="Google Shape;1503;p5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49" name="Google Shape;1549;p5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52" name="Google Shape;1552;p5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53" name="Google Shape;1553;p5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54" name="Google Shape;1554;p55"/>
          <p:cNvGrpSpPr/>
          <p:nvPr/>
        </p:nvGrpSpPr>
        <p:grpSpPr>
          <a:xfrm>
            <a:off x="706038" y="312972"/>
            <a:ext cx="140222" cy="140409"/>
            <a:chOff x="2741000" y="199475"/>
            <a:chExt cx="191953" cy="192210"/>
          </a:xfrm>
        </p:grpSpPr>
        <p:sp>
          <p:nvSpPr>
            <p:cNvPr id="1555" name="Google Shape;1555;p5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5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62" name="Picture 2" descr="r/F1Porn - Fernando Alonso (Aston Martin AMR24), 1st free practice, 2024 Chinese GP [4000x2666]">
            <a:extLst>
              <a:ext uri="{FF2B5EF4-FFF2-40B4-BE49-F238E27FC236}">
                <a16:creationId xmlns:a16="http://schemas.microsoft.com/office/drawing/2014/main" id="{1EED610A-FA57-2F74-745D-B9778C0BB0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0006" y="1198951"/>
            <a:ext cx="5059943" cy="3368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5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a:t>
            </a:r>
            <a:endParaRPr dirty="0"/>
          </a:p>
        </p:txBody>
      </p:sp>
      <p:sp>
        <p:nvSpPr>
          <p:cNvPr id="1579" name="Google Shape;1579;p5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80" name="Google Shape;1580;p5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83" name="Google Shape;1583;p5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84" name="Google Shape;1584;p5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85" name="Google Shape;1585;p56"/>
          <p:cNvGrpSpPr/>
          <p:nvPr/>
        </p:nvGrpSpPr>
        <p:grpSpPr>
          <a:xfrm>
            <a:off x="706038" y="312972"/>
            <a:ext cx="140222" cy="140409"/>
            <a:chOff x="2741000" y="199475"/>
            <a:chExt cx="191953" cy="192210"/>
          </a:xfrm>
        </p:grpSpPr>
        <p:sp>
          <p:nvSpPr>
            <p:cNvPr id="1586" name="Google Shape;1586;p5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56">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6589850" y="6739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56"/>
          <p:cNvGrpSpPr/>
          <p:nvPr/>
        </p:nvGrpSpPr>
        <p:grpSpPr>
          <a:xfrm>
            <a:off x="7741747" y="734402"/>
            <a:ext cx="695830" cy="243805"/>
            <a:chOff x="2271950" y="2722775"/>
            <a:chExt cx="575875" cy="201775"/>
          </a:xfrm>
        </p:grpSpPr>
        <p:sp>
          <p:nvSpPr>
            <p:cNvPr id="1600" name="Google Shape;1600;p5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56"/>
          <p:cNvSpPr/>
          <p:nvPr/>
        </p:nvSpPr>
        <p:spPr>
          <a:xfrm>
            <a:off x="7095263" y="10077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5935651" y="978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54ED429-9E8A-A878-E792-F10AB772876C}"/>
              </a:ext>
            </a:extLst>
          </p:cNvPr>
          <p:cNvSpPr txBox="1"/>
          <p:nvPr/>
        </p:nvSpPr>
        <p:spPr>
          <a:xfrm>
            <a:off x="814483" y="1345997"/>
            <a:ext cx="6793325" cy="2246769"/>
          </a:xfrm>
          <a:prstGeom prst="rect">
            <a:avLst/>
          </a:prstGeom>
          <a:noFill/>
        </p:spPr>
        <p:txBody>
          <a:bodyPr wrap="square" rtlCol="0">
            <a:spAutoFit/>
          </a:bodyPr>
          <a:lstStyle/>
          <a:p>
            <a:r>
              <a:rPr lang="en-US" dirty="0">
                <a:solidFill>
                  <a:schemeClr val="tx1"/>
                </a:solidFill>
              </a:rPr>
              <a:t>F-statistic: 28.201483012905125</a:t>
            </a:r>
          </a:p>
          <a:p>
            <a:r>
              <a:rPr lang="en-US" dirty="0">
                <a:solidFill>
                  <a:schemeClr val="tx1"/>
                </a:solidFill>
              </a:rPr>
              <a:t>p-value: 7.18537355394048e-171</a:t>
            </a:r>
          </a:p>
          <a:p>
            <a:r>
              <a:rPr lang="en-US" dirty="0">
                <a:solidFill>
                  <a:schemeClr val="tx1"/>
                </a:solidFill>
              </a:rPr>
              <a:t> higher F-statistic suggests that there are significant differences between the means of the groups being compared. In your case, an F-statistic of approximately 28.20 indicates that there are significant differences in the points earned by drivers from different countries. Given the very small p-value and the sizeable F-statistic, you can confidently conclude that there are statistically significant differences in the average points earned by drivers from different countries. This suggests that the nationality of drivers or the characteristics associated with teams from different countries might influence their performance in Formula 1 races.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57"/>
          <p:cNvSpPr/>
          <p:nvPr/>
        </p:nvSpPr>
        <p:spPr>
          <a:xfrm>
            <a:off x="5562600" y="2898175"/>
            <a:ext cx="2867100" cy="549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—SOMEONE FAMOUS</a:t>
            </a:r>
            <a:endParaRPr dirty="0"/>
          </a:p>
        </p:txBody>
      </p:sp>
      <p:sp>
        <p:nvSpPr>
          <p:cNvPr id="1617" name="Google Shape;1617;p57"/>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SEE WHO IS THE BIGGEST LEGEND IS OF ALL TIME IN F1</a:t>
            </a:r>
            <a:endParaRPr dirty="0"/>
          </a:p>
        </p:txBody>
      </p:sp>
      <p:cxnSp>
        <p:nvCxnSpPr>
          <p:cNvPr id="1618" name="Google Shape;1618;p5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9" name="Google Shape;1619;p5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620" name="Google Shape;1620;p5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621" name="Google Shape;1621;p57"/>
          <p:cNvSpPr/>
          <p:nvPr/>
        </p:nvSpPr>
        <p:spPr>
          <a:xfrm flipH="1">
            <a:off x="4366301" y="11086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flipH="1">
            <a:off x="5457008"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57"/>
          <p:cNvGrpSpPr/>
          <p:nvPr/>
        </p:nvGrpSpPr>
        <p:grpSpPr>
          <a:xfrm>
            <a:off x="706040" y="883365"/>
            <a:ext cx="3660264" cy="3454307"/>
            <a:chOff x="706040" y="883365"/>
            <a:chExt cx="3660264" cy="3454307"/>
          </a:xfrm>
        </p:grpSpPr>
        <p:sp>
          <p:nvSpPr>
            <p:cNvPr id="1624" name="Google Shape;1624;p57"/>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57"/>
            <p:cNvGrpSpPr/>
            <p:nvPr/>
          </p:nvGrpSpPr>
          <p:grpSpPr>
            <a:xfrm flipH="1">
              <a:off x="3131991" y="2597216"/>
              <a:ext cx="858975" cy="300968"/>
              <a:chOff x="2271950" y="2722775"/>
              <a:chExt cx="575875" cy="201775"/>
            </a:xfrm>
          </p:grpSpPr>
          <p:sp>
            <p:nvSpPr>
              <p:cNvPr id="1626" name="Google Shape;162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57"/>
            <p:cNvGrpSpPr/>
            <p:nvPr/>
          </p:nvGrpSpPr>
          <p:grpSpPr>
            <a:xfrm>
              <a:off x="1142462" y="1564560"/>
              <a:ext cx="2338579" cy="2014768"/>
              <a:chOff x="4546896" y="1377977"/>
              <a:chExt cx="2655063" cy="2287430"/>
            </a:xfrm>
          </p:grpSpPr>
          <p:sp>
            <p:nvSpPr>
              <p:cNvPr id="1632" name="Google Shape;1632;p5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57"/>
            <p:cNvGrpSpPr/>
            <p:nvPr/>
          </p:nvGrpSpPr>
          <p:grpSpPr>
            <a:xfrm flipH="1">
              <a:off x="706040" y="2032134"/>
              <a:ext cx="1068760" cy="1547196"/>
              <a:chOff x="-1602050" y="2114015"/>
              <a:chExt cx="1213397" cy="1756580"/>
            </a:xfrm>
          </p:grpSpPr>
          <p:sp>
            <p:nvSpPr>
              <p:cNvPr id="1660" name="Google Shape;1660;p57"/>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57"/>
            <p:cNvGrpSpPr/>
            <p:nvPr/>
          </p:nvGrpSpPr>
          <p:grpSpPr>
            <a:xfrm>
              <a:off x="2983957" y="1809058"/>
              <a:ext cx="589240" cy="1525612"/>
              <a:chOff x="1236331" y="557100"/>
              <a:chExt cx="668982" cy="1732076"/>
            </a:xfrm>
          </p:grpSpPr>
          <p:sp>
            <p:nvSpPr>
              <p:cNvPr id="1667" name="Google Shape;1667;p57"/>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57"/>
            <p:cNvGrpSpPr/>
            <p:nvPr/>
          </p:nvGrpSpPr>
          <p:grpSpPr>
            <a:xfrm flipH="1">
              <a:off x="1237981" y="3753166"/>
              <a:ext cx="953591" cy="334099"/>
              <a:chOff x="2271950" y="2722775"/>
              <a:chExt cx="575875" cy="201775"/>
            </a:xfrm>
          </p:grpSpPr>
          <p:sp>
            <p:nvSpPr>
              <p:cNvPr id="1676" name="Google Shape;167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57"/>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flipH="1">
              <a:off x="3889138"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 name="Google Shape;1692;p57"/>
          <p:cNvSpPr/>
          <p:nvPr/>
        </p:nvSpPr>
        <p:spPr>
          <a:xfrm rot="1685758" flipH="1">
            <a:off x="5181153" y="39434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696" name="Google Shape;1696;p5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697" name="Google Shape;1697;p57">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57">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5" name="Google Shape;1745;p5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Word</a:t>
            </a:r>
            <a:r>
              <a:rPr lang="en" dirty="0"/>
              <a:t>Clound using pole quantity</a:t>
            </a:r>
            <a:endParaRPr dirty="0"/>
          </a:p>
        </p:txBody>
      </p:sp>
      <p:sp>
        <p:nvSpPr>
          <p:cNvPr id="1746" name="Google Shape;1746;p5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792" name="Google Shape;1792;p5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95" name="Google Shape;1795;p5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96" name="Google Shape;1796;p59">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97" name="Google Shape;1797;p59"/>
          <p:cNvGrpSpPr/>
          <p:nvPr/>
        </p:nvGrpSpPr>
        <p:grpSpPr>
          <a:xfrm>
            <a:off x="706038" y="312972"/>
            <a:ext cx="140222" cy="140409"/>
            <a:chOff x="2741000" y="199475"/>
            <a:chExt cx="191953" cy="192210"/>
          </a:xfrm>
        </p:grpSpPr>
        <p:sp>
          <p:nvSpPr>
            <p:cNvPr id="1798" name="Google Shape;1798;p5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59">
            <a:hlinkClick r:id="rId5" action="ppaction://hlinksldjump"/>
          </p:cNvPr>
          <p:cNvSpPr/>
          <p:nvPr/>
        </p:nvSpPr>
        <p:spPr>
          <a:xfrm>
            <a:off x="821900" y="4289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7856375" y="10317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7179413" y="8908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9"/>
          <p:cNvSpPr/>
          <p:nvPr/>
        </p:nvSpPr>
        <p:spPr>
          <a:xfrm rot="-1685758">
            <a:off x="6156294" y="1163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a:off x="6597076" y="7184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p:nvPr/>
        </p:nvSpPr>
        <p:spPr>
          <a:xfrm>
            <a:off x="8311499" y="71839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8" name="Picture 2">
            <a:extLst>
              <a:ext uri="{FF2B5EF4-FFF2-40B4-BE49-F238E27FC236}">
                <a16:creationId xmlns:a16="http://schemas.microsoft.com/office/drawing/2014/main" id="{D7DD6F5D-2EF6-F9A1-DBC4-85A06E4D9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603" y="1186399"/>
            <a:ext cx="4059936" cy="32855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29" name="Google Shape;1829;p6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858" name="Google Shape;1858;p6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61" name="Google Shape;1861;p6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62" name="Google Shape;1862;p6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63" name="Google Shape;1863;p60"/>
          <p:cNvGrpSpPr/>
          <p:nvPr/>
        </p:nvGrpSpPr>
        <p:grpSpPr>
          <a:xfrm>
            <a:off x="706038" y="312972"/>
            <a:ext cx="140222" cy="140409"/>
            <a:chOff x="2741000" y="199475"/>
            <a:chExt cx="191953" cy="192210"/>
          </a:xfrm>
        </p:grpSpPr>
        <p:sp>
          <p:nvSpPr>
            <p:cNvPr id="1864" name="Google Shape;1864;p6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6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2" name="Picture 2">
            <a:extLst>
              <a:ext uri="{FF2B5EF4-FFF2-40B4-BE49-F238E27FC236}">
                <a16:creationId xmlns:a16="http://schemas.microsoft.com/office/drawing/2014/main" id="{2BB8183A-9861-ED4B-FBF6-90716624DE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50" y="682004"/>
            <a:ext cx="3944712" cy="227660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7709344-87F8-7732-F1B4-CBB332FA0C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9946" y="1771255"/>
            <a:ext cx="5094004" cy="2681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20" name="Google Shape;1920;p6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66" name="Picture 2">
            <a:extLst>
              <a:ext uri="{FF2B5EF4-FFF2-40B4-BE49-F238E27FC236}">
                <a16:creationId xmlns:a16="http://schemas.microsoft.com/office/drawing/2014/main" id="{66E400CA-2DD4-855F-712F-D4D5C5D695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449" y="765422"/>
            <a:ext cx="6665179" cy="3565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52" name="Google Shape;1952;p63"/>
          <p:cNvSpPr txBox="1">
            <a:spLocks noGrp="1"/>
          </p:cNvSpPr>
          <p:nvPr>
            <p:ph type="subTitle" idx="1"/>
          </p:nvPr>
        </p:nvSpPr>
        <p:spPr>
          <a:xfrm>
            <a:off x="1090450" y="2077080"/>
            <a:ext cx="2274826" cy="5465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it’s still not clear the Best of All Time is</a:t>
            </a:r>
            <a:endParaRPr dirty="0"/>
          </a:p>
        </p:txBody>
      </p:sp>
      <p:sp>
        <p:nvSpPr>
          <p:cNvPr id="1953" name="Google Shape;1953;p63"/>
          <p:cNvSpPr txBox="1">
            <a:spLocks noGrp="1"/>
          </p:cNvSpPr>
          <p:nvPr>
            <p:ph type="title"/>
          </p:nvPr>
        </p:nvSpPr>
        <p:spPr>
          <a:xfrm>
            <a:off x="997541" y="2719322"/>
            <a:ext cx="2995011"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LEGEND SIR LEWIS HAMILTON</a:t>
            </a:r>
            <a:endParaRPr dirty="0"/>
          </a:p>
        </p:txBody>
      </p:sp>
      <p:cxnSp>
        <p:nvCxnSpPr>
          <p:cNvPr id="1954" name="Google Shape;1954;p63"/>
          <p:cNvCxnSpPr/>
          <p:nvPr/>
        </p:nvCxnSpPr>
        <p:spPr>
          <a:xfrm>
            <a:off x="1090450" y="2683488"/>
            <a:ext cx="2186400" cy="0"/>
          </a:xfrm>
          <a:prstGeom prst="straightConnector1">
            <a:avLst/>
          </a:prstGeom>
          <a:noFill/>
          <a:ln w="9525" cap="flat" cmpd="sng">
            <a:solidFill>
              <a:schemeClr val="dk1"/>
            </a:solidFill>
            <a:prstDash val="solid"/>
            <a:round/>
            <a:headEnd type="none" w="med" len="med"/>
            <a:tailEnd type="none" w="med" len="med"/>
          </a:ln>
        </p:spPr>
      </p:cxn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1787488" y="39768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AutoShape 8" descr="Lewis Hamilton Collects F1 World Championship Trophy, Hails It &quot;Best Season Of My Life&quot;">
            <a:extLst>
              <a:ext uri="{FF2B5EF4-FFF2-40B4-BE49-F238E27FC236}">
                <a16:creationId xmlns:a16="http://schemas.microsoft.com/office/drawing/2014/main" id="{179966B2-6102-37FA-471D-5C3112684C93}"/>
              </a:ext>
            </a:extLst>
          </p:cNvPr>
          <p:cNvSpPr>
            <a:spLocks noChangeAspect="1" noChangeArrowheads="1"/>
          </p:cNvSpPr>
          <p:nvPr/>
        </p:nvSpPr>
        <p:spPr bwMode="auto">
          <a:xfrm>
            <a:off x="5363261" y="23503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erson in a white uniform holding a trophy">
            <a:extLst>
              <a:ext uri="{FF2B5EF4-FFF2-40B4-BE49-F238E27FC236}">
                <a16:creationId xmlns:a16="http://schemas.microsoft.com/office/drawing/2014/main" id="{2ED547B0-0A97-66CC-ADB4-06E9D2F36A8A}"/>
              </a:ext>
            </a:extLst>
          </p:cNvPr>
          <p:cNvPicPr>
            <a:picLocks noChangeAspect="1"/>
          </p:cNvPicPr>
          <p:nvPr/>
        </p:nvPicPr>
        <p:blipFill>
          <a:blip r:embed="rId6"/>
          <a:stretch>
            <a:fillRect/>
          </a:stretch>
        </p:blipFill>
        <p:spPr>
          <a:xfrm>
            <a:off x="3897155" y="1406445"/>
            <a:ext cx="4639591" cy="261191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52">
                                            <p:txEl>
                                              <p:pRg st="0" end="0"/>
                                            </p:txEl>
                                          </p:spTgt>
                                        </p:tgtEl>
                                        <p:attrNameLst>
                                          <p:attrName>style.visibility</p:attrName>
                                        </p:attrNameLst>
                                      </p:cBhvr>
                                      <p:to>
                                        <p:strVal val="visible"/>
                                      </p:to>
                                    </p:set>
                                    <p:anim calcmode="lin" valueType="num">
                                      <p:cBhvr additive="base">
                                        <p:cTn id="7" dur="500" fill="hold"/>
                                        <p:tgtEl>
                                          <p:spTgt spid="19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953"/>
                                        </p:tgtEl>
                                        <p:attrNameLst>
                                          <p:attrName>style.visibility</p:attrName>
                                        </p:attrNameLst>
                                      </p:cBhvr>
                                      <p:to>
                                        <p:strVal val="visible"/>
                                      </p:to>
                                    </p:set>
                                    <p:anim calcmode="lin" valueType="num">
                                      <p:cBhvr>
                                        <p:cTn id="13" dur="1000" fill="hold"/>
                                        <p:tgtEl>
                                          <p:spTgt spid="1953"/>
                                        </p:tgtEl>
                                        <p:attrNameLst>
                                          <p:attrName>ppt_w</p:attrName>
                                        </p:attrNameLst>
                                      </p:cBhvr>
                                      <p:tavLst>
                                        <p:tav tm="0">
                                          <p:val>
                                            <p:fltVal val="0"/>
                                          </p:val>
                                        </p:tav>
                                        <p:tav tm="100000">
                                          <p:val>
                                            <p:strVal val="#ppt_w"/>
                                          </p:val>
                                        </p:tav>
                                      </p:tavLst>
                                    </p:anim>
                                    <p:anim calcmode="lin" valueType="num">
                                      <p:cBhvr>
                                        <p:cTn id="14" dur="1000" fill="hold"/>
                                        <p:tgtEl>
                                          <p:spTgt spid="1953"/>
                                        </p:tgtEl>
                                        <p:attrNameLst>
                                          <p:attrName>ppt_h</p:attrName>
                                        </p:attrNameLst>
                                      </p:cBhvr>
                                      <p:tavLst>
                                        <p:tav tm="0">
                                          <p:val>
                                            <p:fltVal val="0"/>
                                          </p:val>
                                        </p:tav>
                                        <p:tav tm="100000">
                                          <p:val>
                                            <p:strVal val="#ppt_h"/>
                                          </p:val>
                                        </p:tav>
                                      </p:tavLst>
                                    </p:anim>
                                    <p:anim calcmode="lin" valueType="num">
                                      <p:cBhvr>
                                        <p:cTn id="15" dur="1000" fill="hold"/>
                                        <p:tgtEl>
                                          <p:spTgt spid="1953"/>
                                        </p:tgtEl>
                                        <p:attrNameLst>
                                          <p:attrName>style.rotation</p:attrName>
                                        </p:attrNameLst>
                                      </p:cBhvr>
                                      <p:tavLst>
                                        <p:tav tm="0">
                                          <p:val>
                                            <p:fltVal val="90"/>
                                          </p:val>
                                        </p:tav>
                                        <p:tav tm="100000">
                                          <p:val>
                                            <p:fltVal val="0"/>
                                          </p:val>
                                        </p:tav>
                                      </p:tavLst>
                                    </p:anim>
                                    <p:animEffect transition="in" filter="fade">
                                      <p:cBhvr>
                                        <p:cTn id="16" dur="1000"/>
                                        <p:tgtEl>
                                          <p:spTgt spid="1953"/>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80">
                                          <p:stCondLst>
                                            <p:cond delay="0"/>
                                          </p:stCondLst>
                                        </p:cTn>
                                        <p:tgtEl>
                                          <p:spTgt spid="7"/>
                                        </p:tgtEl>
                                      </p:cBhvr>
                                    </p:animEffect>
                                    <p:anim calcmode="lin" valueType="num">
                                      <p:cBhvr>
                                        <p:cTn id="2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7" dur="26">
                                          <p:stCondLst>
                                            <p:cond delay="650"/>
                                          </p:stCondLst>
                                        </p:cTn>
                                        <p:tgtEl>
                                          <p:spTgt spid="7"/>
                                        </p:tgtEl>
                                      </p:cBhvr>
                                      <p:to x="100000" y="60000"/>
                                    </p:animScale>
                                    <p:animScale>
                                      <p:cBhvr>
                                        <p:cTn id="28" dur="166" decel="50000">
                                          <p:stCondLst>
                                            <p:cond delay="676"/>
                                          </p:stCondLst>
                                        </p:cTn>
                                        <p:tgtEl>
                                          <p:spTgt spid="7"/>
                                        </p:tgtEl>
                                      </p:cBhvr>
                                      <p:to x="100000" y="100000"/>
                                    </p:animScale>
                                    <p:animScale>
                                      <p:cBhvr>
                                        <p:cTn id="29" dur="26">
                                          <p:stCondLst>
                                            <p:cond delay="1312"/>
                                          </p:stCondLst>
                                        </p:cTn>
                                        <p:tgtEl>
                                          <p:spTgt spid="7"/>
                                        </p:tgtEl>
                                      </p:cBhvr>
                                      <p:to x="100000" y="80000"/>
                                    </p:animScale>
                                    <p:animScale>
                                      <p:cBhvr>
                                        <p:cTn id="30" dur="166" decel="50000">
                                          <p:stCondLst>
                                            <p:cond delay="1338"/>
                                          </p:stCondLst>
                                        </p:cTn>
                                        <p:tgtEl>
                                          <p:spTgt spid="7"/>
                                        </p:tgtEl>
                                      </p:cBhvr>
                                      <p:to x="100000" y="100000"/>
                                    </p:animScale>
                                    <p:animScale>
                                      <p:cBhvr>
                                        <p:cTn id="31" dur="26">
                                          <p:stCondLst>
                                            <p:cond delay="1642"/>
                                          </p:stCondLst>
                                        </p:cTn>
                                        <p:tgtEl>
                                          <p:spTgt spid="7"/>
                                        </p:tgtEl>
                                      </p:cBhvr>
                                      <p:to x="100000" y="90000"/>
                                    </p:animScale>
                                    <p:animScale>
                                      <p:cBhvr>
                                        <p:cTn id="32" dur="166" decel="50000">
                                          <p:stCondLst>
                                            <p:cond delay="1668"/>
                                          </p:stCondLst>
                                        </p:cTn>
                                        <p:tgtEl>
                                          <p:spTgt spid="7"/>
                                        </p:tgtEl>
                                      </p:cBhvr>
                                      <p:to x="100000" y="100000"/>
                                    </p:animScale>
                                    <p:animScale>
                                      <p:cBhvr>
                                        <p:cTn id="33" dur="26">
                                          <p:stCondLst>
                                            <p:cond delay="1808"/>
                                          </p:stCondLst>
                                        </p:cTn>
                                        <p:tgtEl>
                                          <p:spTgt spid="7"/>
                                        </p:tgtEl>
                                      </p:cBhvr>
                                      <p:to x="100000" y="95000"/>
                                    </p:animScale>
                                    <p:animScale>
                                      <p:cBhvr>
                                        <p:cTn id="34"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2" grpId="0" build="p"/>
      <p:bldP spid="19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54"/>
          <p:cNvSpPr txBox="1">
            <a:spLocks noGrp="1"/>
          </p:cNvSpPr>
          <p:nvPr>
            <p:ph type="title"/>
          </p:nvPr>
        </p:nvSpPr>
        <p:spPr>
          <a:xfrm>
            <a:off x="1146851" y="2167525"/>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1447" name="Google Shape;1447;p54"/>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 Statistics</a:t>
            </a:r>
            <a:endParaRPr dirty="0"/>
          </a:p>
        </p:txBody>
      </p:sp>
      <p:sp>
        <p:nvSpPr>
          <p:cNvPr id="1448" name="Google Shape;1448;p54"/>
          <p:cNvSpPr txBox="1">
            <a:spLocks noGrp="1"/>
          </p:cNvSpPr>
          <p:nvPr>
            <p:ph type="title" idx="2"/>
          </p:nvPr>
        </p:nvSpPr>
        <p:spPr>
          <a:xfrm>
            <a:off x="3075717" y="2950750"/>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20%</a:t>
            </a:r>
            <a:endParaRPr/>
          </a:p>
        </p:txBody>
      </p:sp>
      <p:sp>
        <p:nvSpPr>
          <p:cNvPr id="1449" name="Google Shape;1449;p54"/>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 test</a:t>
            </a:r>
            <a:endParaRPr dirty="0"/>
          </a:p>
        </p:txBody>
      </p:sp>
      <p:sp>
        <p:nvSpPr>
          <p:cNvPr id="1450" name="Google Shape;1450;p54"/>
          <p:cNvSpPr txBox="1">
            <a:spLocks noGrp="1"/>
          </p:cNvSpPr>
          <p:nvPr>
            <p:ph type="title" idx="4"/>
          </p:nvPr>
        </p:nvSpPr>
        <p:spPr>
          <a:xfrm>
            <a:off x="5004584" y="2167525"/>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25%</a:t>
            </a:r>
            <a:endParaRPr/>
          </a:p>
        </p:txBody>
      </p:sp>
      <p:sp>
        <p:nvSpPr>
          <p:cNvPr id="1451" name="Google Shape;1451;p54"/>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ANOVA</a:t>
            </a:r>
            <a:endParaRPr dirty="0"/>
          </a:p>
        </p:txBody>
      </p:sp>
      <p:sp>
        <p:nvSpPr>
          <p:cNvPr id="1452" name="Google Shape;1452;p54"/>
          <p:cNvSpPr txBox="1">
            <a:spLocks noGrp="1"/>
          </p:cNvSpPr>
          <p:nvPr>
            <p:ph type="title" idx="6"/>
          </p:nvPr>
        </p:nvSpPr>
        <p:spPr>
          <a:xfrm>
            <a:off x="6933451" y="2950750"/>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45%</a:t>
            </a:r>
            <a:endParaRPr/>
          </a:p>
        </p:txBody>
      </p:sp>
      <p:sp>
        <p:nvSpPr>
          <p:cNvPr id="1453" name="Google Shape;1453;p54"/>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Linear Regression</a:t>
            </a:r>
            <a:endParaRPr dirty="0"/>
          </a:p>
        </p:txBody>
      </p:sp>
      <p:sp>
        <p:nvSpPr>
          <p:cNvPr id="1454" name="Google Shape;1454;p54"/>
          <p:cNvSpPr/>
          <p:nvPr/>
        </p:nvSpPr>
        <p:spPr>
          <a:xfrm>
            <a:off x="962600" y="1733725"/>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rot="5400000">
            <a:off x="1031816" y="1802859"/>
            <a:ext cx="1293900" cy="1293900"/>
          </a:xfrm>
          <a:prstGeom prst="blockArc">
            <a:avLst>
              <a:gd name="adj1" fmla="val 19646817"/>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2891463" y="2516950"/>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rot="5400000">
            <a:off x="2960678" y="2586084"/>
            <a:ext cx="1293900" cy="1293900"/>
          </a:xfrm>
          <a:prstGeom prst="blockArc">
            <a:avLst>
              <a:gd name="adj1" fmla="val 18929285"/>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4820325" y="1733725"/>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rot="5400000">
            <a:off x="4889541" y="1802859"/>
            <a:ext cx="1293900" cy="1293900"/>
          </a:xfrm>
          <a:prstGeom prst="blockArc">
            <a:avLst>
              <a:gd name="adj1" fmla="val 18115130"/>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6749175" y="2516950"/>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rot="5400000">
            <a:off x="6818391" y="2586084"/>
            <a:ext cx="1293900" cy="1293900"/>
          </a:xfrm>
          <a:prstGeom prst="blockArc">
            <a:avLst>
              <a:gd name="adj1" fmla="val 13138971"/>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2" name="Google Shape;1462;p54"/>
          <p:cNvCxnSpPr>
            <a:stCxn id="1454" idx="4"/>
            <a:endCxn id="1447" idx="0"/>
          </p:cNvCxnSpPr>
          <p:nvPr/>
        </p:nvCxnSpPr>
        <p:spPr>
          <a:xfrm>
            <a:off x="1678700" y="3165925"/>
            <a:ext cx="0" cy="445500"/>
          </a:xfrm>
          <a:prstGeom prst="straightConnector1">
            <a:avLst/>
          </a:prstGeom>
          <a:noFill/>
          <a:ln w="9525" cap="flat" cmpd="sng">
            <a:solidFill>
              <a:schemeClr val="dk1"/>
            </a:solidFill>
            <a:prstDash val="solid"/>
            <a:round/>
            <a:headEnd type="none" w="med" len="med"/>
            <a:tailEnd type="none" w="med" len="med"/>
          </a:ln>
        </p:spPr>
      </p:cxnSp>
      <p:cxnSp>
        <p:nvCxnSpPr>
          <p:cNvPr id="1463" name="Google Shape;1463;p54"/>
          <p:cNvCxnSpPr>
            <a:stCxn id="1456" idx="0"/>
            <a:endCxn id="1449" idx="2"/>
          </p:cNvCxnSpPr>
          <p:nvPr/>
        </p:nvCxnSpPr>
        <p:spPr>
          <a:xfrm rot="10800000">
            <a:off x="3607563" y="2044750"/>
            <a:ext cx="0" cy="472200"/>
          </a:xfrm>
          <a:prstGeom prst="straightConnector1">
            <a:avLst/>
          </a:prstGeom>
          <a:noFill/>
          <a:ln w="9525" cap="flat" cmpd="sng">
            <a:solidFill>
              <a:schemeClr val="dk1"/>
            </a:solidFill>
            <a:prstDash val="solid"/>
            <a:round/>
            <a:headEnd type="none" w="med" len="med"/>
            <a:tailEnd type="none" w="med" len="med"/>
          </a:ln>
        </p:spPr>
      </p:cxnSp>
      <p:cxnSp>
        <p:nvCxnSpPr>
          <p:cNvPr id="1464" name="Google Shape;1464;p54"/>
          <p:cNvCxnSpPr>
            <a:stCxn id="1458" idx="4"/>
            <a:endCxn id="1451" idx="0"/>
          </p:cNvCxnSpPr>
          <p:nvPr/>
        </p:nvCxnSpPr>
        <p:spPr>
          <a:xfrm>
            <a:off x="5536425" y="3165925"/>
            <a:ext cx="0" cy="445500"/>
          </a:xfrm>
          <a:prstGeom prst="straightConnector1">
            <a:avLst/>
          </a:prstGeom>
          <a:noFill/>
          <a:ln w="9525" cap="flat" cmpd="sng">
            <a:solidFill>
              <a:schemeClr val="dk1"/>
            </a:solidFill>
            <a:prstDash val="solid"/>
            <a:round/>
            <a:headEnd type="none" w="med" len="med"/>
            <a:tailEnd type="none" w="med" len="med"/>
          </a:ln>
        </p:spPr>
      </p:cxnSp>
      <p:cxnSp>
        <p:nvCxnSpPr>
          <p:cNvPr id="1465" name="Google Shape;1465;p54"/>
          <p:cNvCxnSpPr>
            <a:stCxn id="1460" idx="0"/>
            <a:endCxn id="1453" idx="2"/>
          </p:cNvCxnSpPr>
          <p:nvPr/>
        </p:nvCxnSpPr>
        <p:spPr>
          <a:xfrm rot="10800000">
            <a:off x="7465275" y="2044750"/>
            <a:ext cx="0" cy="472200"/>
          </a:xfrm>
          <a:prstGeom prst="straightConnector1">
            <a:avLst/>
          </a:prstGeom>
          <a:noFill/>
          <a:ln w="9525" cap="flat" cmpd="sng">
            <a:solidFill>
              <a:schemeClr val="dk1"/>
            </a:solidFill>
            <a:prstDash val="solid"/>
            <a:round/>
            <a:headEnd type="none" w="med" len="med"/>
            <a:tailEnd type="none" w="med" len="med"/>
          </a:ln>
        </p:spPr>
      </p:cxnSp>
      <p:sp>
        <p:nvSpPr>
          <p:cNvPr id="1466" name="Google Shape;1466;p5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467" name="Google Shape;1467;p54"/>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Methodologies -</a:t>
            </a:r>
            <a:endParaRPr dirty="0"/>
          </a:p>
        </p:txBody>
      </p:sp>
      <p:sp>
        <p:nvSpPr>
          <p:cNvPr id="1468" name="Google Shape;1468;p54"/>
          <p:cNvSpPr/>
          <p:nvPr/>
        </p:nvSpPr>
        <p:spPr>
          <a:xfrm>
            <a:off x="5838413" y="8302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7786413" y="41099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rot="-1685758">
            <a:off x="8122953" y="43338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7572988" y="100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8181374" y="927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54"/>
          <p:cNvGrpSpPr/>
          <p:nvPr/>
        </p:nvGrpSpPr>
        <p:grpSpPr>
          <a:xfrm>
            <a:off x="6692735" y="694927"/>
            <a:ext cx="695830" cy="243805"/>
            <a:chOff x="2271950" y="2722775"/>
            <a:chExt cx="575875" cy="201775"/>
          </a:xfrm>
        </p:grpSpPr>
        <p:sp>
          <p:nvSpPr>
            <p:cNvPr id="1474" name="Google Shape;1474;p5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54"/>
          <p:cNvSpPr/>
          <p:nvPr/>
        </p:nvSpPr>
        <p:spPr>
          <a:xfrm>
            <a:off x="8289451" y="38799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7215613" y="41755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rot="-1685758">
            <a:off x="6382628" y="10851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85" name="Google Shape;1485;p5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86" name="Google Shape;1486;p54">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87" name="Google Shape;1487;p54"/>
          <p:cNvGrpSpPr/>
          <p:nvPr/>
        </p:nvGrpSpPr>
        <p:grpSpPr>
          <a:xfrm>
            <a:off x="706038" y="312972"/>
            <a:ext cx="140222" cy="140409"/>
            <a:chOff x="2741000" y="199475"/>
            <a:chExt cx="191953" cy="192210"/>
          </a:xfrm>
        </p:grpSpPr>
        <p:sp>
          <p:nvSpPr>
            <p:cNvPr id="1488" name="Google Shape;1488;p5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54">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p:nvPr/>
        </p:nvSpPr>
        <p:spPr>
          <a:xfrm>
            <a:off x="46638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38"/>
          <p:cNvCxnSpPr/>
          <p:nvPr/>
        </p:nvCxnSpPr>
        <p:spPr>
          <a:xfrm>
            <a:off x="55794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38"/>
          <p:cNvSpPr/>
          <p:nvPr/>
        </p:nvSpPr>
        <p:spPr>
          <a:xfrm>
            <a:off x="8061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8"/>
          <p:cNvCxnSpPr/>
          <p:nvPr/>
        </p:nvCxnSpPr>
        <p:spPr>
          <a:xfrm>
            <a:off x="1721736" y="3731088"/>
            <a:ext cx="2186400" cy="0"/>
          </a:xfrm>
          <a:prstGeom prst="straightConnector1">
            <a:avLst/>
          </a:prstGeom>
          <a:noFill/>
          <a:ln w="9525" cap="flat" cmpd="sng">
            <a:solidFill>
              <a:schemeClr val="dk1"/>
            </a:solidFill>
            <a:prstDash val="solid"/>
            <a:round/>
            <a:headEnd type="none" w="med" len="med"/>
            <a:tailEnd type="none" w="med" len="med"/>
          </a:ln>
        </p:spPr>
      </p:cxnSp>
      <p:sp>
        <p:nvSpPr>
          <p:cNvPr id="502" name="Google Shape;502;p38"/>
          <p:cNvSpPr/>
          <p:nvPr/>
        </p:nvSpPr>
        <p:spPr>
          <a:xfrm>
            <a:off x="46638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38"/>
          <p:cNvCxnSpPr/>
          <p:nvPr/>
        </p:nvCxnSpPr>
        <p:spPr>
          <a:xfrm>
            <a:off x="5579436" y="3731088"/>
            <a:ext cx="2186400" cy="0"/>
          </a:xfrm>
          <a:prstGeom prst="straightConnector1">
            <a:avLst/>
          </a:prstGeom>
          <a:noFill/>
          <a:ln w="9525" cap="flat" cmpd="sng">
            <a:solidFill>
              <a:schemeClr val="dk1"/>
            </a:solidFill>
            <a:prstDash val="solid"/>
            <a:round/>
            <a:headEnd type="none" w="med" len="med"/>
            <a:tailEnd type="none" w="med" len="med"/>
          </a:ln>
        </p:spPr>
      </p:cxnSp>
      <p:sp>
        <p:nvSpPr>
          <p:cNvPr id="504" name="Google Shape;504;p38"/>
          <p:cNvSpPr/>
          <p:nvPr/>
        </p:nvSpPr>
        <p:spPr>
          <a:xfrm>
            <a:off x="8061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a:t>
            </a:r>
            <a:endParaRPr/>
          </a:p>
        </p:txBody>
      </p:sp>
      <p:sp>
        <p:nvSpPr>
          <p:cNvPr id="506" name="Google Shape;506;p38"/>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1</a:t>
            </a:r>
            <a:endParaRPr dirty="0"/>
          </a:p>
        </p:txBody>
      </p:sp>
      <p:sp>
        <p:nvSpPr>
          <p:cNvPr id="507" name="Google Shape;507;p38"/>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Grid Position and Constructor causes Final Position</a:t>
            </a:r>
            <a:endParaRPr dirty="0"/>
          </a:p>
        </p:txBody>
      </p:sp>
      <p:sp>
        <p:nvSpPr>
          <p:cNvPr id="508" name="Google Shape;508;p38"/>
          <p:cNvSpPr txBox="1">
            <a:spLocks noGrp="1"/>
          </p:cNvSpPr>
          <p:nvPr>
            <p:ph type="title" idx="2"/>
          </p:nvPr>
        </p:nvSpPr>
        <p:spPr>
          <a:xfrm>
            <a:off x="8061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509" name="Google Shape;509;p38"/>
          <p:cNvCxnSpPr/>
          <p:nvPr/>
        </p:nvCxnSpPr>
        <p:spPr>
          <a:xfrm>
            <a:off x="17217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10" name="Google Shape;510;p38"/>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2</a:t>
            </a:r>
            <a:endParaRPr dirty="0"/>
          </a:p>
        </p:txBody>
      </p:sp>
      <p:sp>
        <p:nvSpPr>
          <p:cNvPr id="511" name="Google Shape;511;p38"/>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2013 V/S 2014 and 2021 V/S 2022 and both </a:t>
            </a:r>
            <a:r>
              <a:rPr lang="en-US" dirty="0" err="1"/>
              <a:t>comparisions</a:t>
            </a:r>
            <a:endParaRPr dirty="0"/>
          </a:p>
        </p:txBody>
      </p:sp>
      <p:sp>
        <p:nvSpPr>
          <p:cNvPr id="512" name="Google Shape;512;p38"/>
          <p:cNvSpPr txBox="1">
            <a:spLocks noGrp="1"/>
          </p:cNvSpPr>
          <p:nvPr>
            <p:ph type="title" idx="5"/>
          </p:nvPr>
        </p:nvSpPr>
        <p:spPr>
          <a:xfrm>
            <a:off x="46638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3" name="Google Shape;513;p38"/>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3</a:t>
            </a:r>
            <a:endParaRPr dirty="0"/>
          </a:p>
        </p:txBody>
      </p:sp>
      <p:sp>
        <p:nvSpPr>
          <p:cNvPr id="514" name="Google Shape;514;p38"/>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Pitstops and Position on Performance</a:t>
            </a:r>
            <a:endParaRPr dirty="0"/>
          </a:p>
        </p:txBody>
      </p:sp>
      <p:sp>
        <p:nvSpPr>
          <p:cNvPr id="515" name="Google Shape;515;p38"/>
          <p:cNvSpPr txBox="1">
            <a:spLocks noGrp="1"/>
          </p:cNvSpPr>
          <p:nvPr>
            <p:ph type="title" idx="8"/>
          </p:nvPr>
        </p:nvSpPr>
        <p:spPr>
          <a:xfrm>
            <a:off x="806111" y="36017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6" name="Google Shape;516;p38"/>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4</a:t>
            </a:r>
            <a:endParaRPr dirty="0"/>
          </a:p>
        </p:txBody>
      </p:sp>
      <p:sp>
        <p:nvSpPr>
          <p:cNvPr id="517" name="Google Shape;517;p38"/>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Total average points for country</a:t>
            </a:r>
            <a:endParaRPr dirty="0"/>
          </a:p>
        </p:txBody>
      </p:sp>
      <p:sp>
        <p:nvSpPr>
          <p:cNvPr id="518" name="Google Shape;518;p38"/>
          <p:cNvSpPr txBox="1">
            <a:spLocks noGrp="1"/>
          </p:cNvSpPr>
          <p:nvPr>
            <p:ph type="title" idx="14"/>
          </p:nvPr>
        </p:nvSpPr>
        <p:spPr>
          <a:xfrm>
            <a:off x="4663811" y="36017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9" name="Google Shape;519;p3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520" name="Google Shape;520;p3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523" name="Google Shape;523;p3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24" name="Google Shape;524;p38">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8">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7450613" y="13608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8"/>
          <p:cNvSpPr/>
          <p:nvPr/>
        </p:nvSpPr>
        <p:spPr>
          <a:xfrm rot="-1685758">
            <a:off x="8157103" y="15712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401588" y="764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8116751" y="26890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8116751" y="32552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rot="-1685758">
            <a:off x="7659553" y="3130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1167876" y="30611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rot="-1685758">
            <a:off x="933116" y="2782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706061" y="13904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7" name="Google Shape;2267;p6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cxnSp>
        <p:nvCxnSpPr>
          <p:cNvPr id="2268" name="Google Shape;2268;p68"/>
          <p:cNvCxnSpPr/>
          <p:nvPr/>
        </p:nvCxnSpPr>
        <p:spPr>
          <a:xfrm>
            <a:off x="778650" y="1627303"/>
            <a:ext cx="3232500" cy="0"/>
          </a:xfrm>
          <a:prstGeom prst="straightConnector1">
            <a:avLst/>
          </a:prstGeom>
          <a:noFill/>
          <a:ln w="9525" cap="flat" cmpd="sng">
            <a:solidFill>
              <a:schemeClr val="dk1"/>
            </a:solidFill>
            <a:prstDash val="solid"/>
            <a:round/>
            <a:headEnd type="none" w="med" len="med"/>
            <a:tailEnd type="none" w="med" len="med"/>
          </a:ln>
        </p:spPr>
      </p:cxnSp>
      <p:sp>
        <p:nvSpPr>
          <p:cNvPr id="2327" name="Google Shape;2327;p6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328" name="Google Shape;2328;p6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331" name="Google Shape;2331;p6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332" name="Google Shape;2332;p68">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333" name="Google Shape;2333;p68"/>
          <p:cNvGrpSpPr/>
          <p:nvPr/>
        </p:nvGrpSpPr>
        <p:grpSpPr>
          <a:xfrm>
            <a:off x="706038" y="312972"/>
            <a:ext cx="140222" cy="140409"/>
            <a:chOff x="2741000" y="199475"/>
            <a:chExt cx="191953" cy="192210"/>
          </a:xfrm>
        </p:grpSpPr>
        <p:sp>
          <p:nvSpPr>
            <p:cNvPr id="2334" name="Google Shape;2334;p6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68">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38" name="Picture 2" descr="r/F1Porn - View of the T1 from main grandstand, Thursday track preparations, 2024 Chinese GP [4000x2666]">
            <a:extLst>
              <a:ext uri="{FF2B5EF4-FFF2-40B4-BE49-F238E27FC236}">
                <a16:creationId xmlns:a16="http://schemas.microsoft.com/office/drawing/2014/main" id="{8875D7A9-FB34-2967-DBE3-4C16FEEEA1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815" y="1452900"/>
            <a:ext cx="4630523" cy="308219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F1Porn - Sergio Perez (Red Bull Racing RB20), 1st free practice, 2024 Chinese GP [4000x2666]">
            <a:extLst>
              <a:ext uri="{FF2B5EF4-FFF2-40B4-BE49-F238E27FC236}">
                <a16:creationId xmlns:a16="http://schemas.microsoft.com/office/drawing/2014/main" id="{7FC2765E-EB57-E7AD-9BA5-6929939C83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920" y="559856"/>
            <a:ext cx="3205430" cy="213361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r/F1Porn - Esteban Ocon (Alpine A524), 1st free practice, 2024 Chinese GP [4000x2666]">
            <a:extLst>
              <a:ext uri="{FF2B5EF4-FFF2-40B4-BE49-F238E27FC236}">
                <a16:creationId xmlns:a16="http://schemas.microsoft.com/office/drawing/2014/main" id="{AA88F7DC-E205-785E-2311-0F306B42BD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4858" y="2628195"/>
            <a:ext cx="3265403" cy="2173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INTRODUCTION</a:t>
            </a:r>
            <a:endParaRPr dirty="0"/>
          </a:p>
        </p:txBody>
      </p:sp>
      <p:sp>
        <p:nvSpPr>
          <p:cNvPr id="556" name="Google Shape;556;p39"/>
          <p:cNvSpPr txBox="1">
            <a:spLocks noGrp="1"/>
          </p:cNvSpPr>
          <p:nvPr>
            <p:ph type="subTitle" idx="1"/>
          </p:nvPr>
        </p:nvSpPr>
        <p:spPr>
          <a:xfrm>
            <a:off x="4384499" y="2314562"/>
            <a:ext cx="4053443" cy="165948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Utilizing a comprehensive data set encompassing results, races, drivers, constructors, and circuits data from Formula 1 seasons, I explored multiple facets of performance to uncover the key determinants of success.</a:t>
            </a:r>
            <a:endParaRPr dirty="0"/>
          </a:p>
        </p:txBody>
      </p:sp>
      <p:sp>
        <p:nvSpPr>
          <p:cNvPr id="557" name="Google Shape;557;p39"/>
          <p:cNvSpPr/>
          <p:nvPr/>
        </p:nvSpPr>
        <p:spPr>
          <a:xfrm>
            <a:off x="4651513" y="16458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694800" y="41483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rot="-1685758">
            <a:off x="4258316" y="967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9"/>
          <p:cNvGrpSpPr/>
          <p:nvPr/>
        </p:nvGrpSpPr>
        <p:grpSpPr>
          <a:xfrm>
            <a:off x="706057" y="956975"/>
            <a:ext cx="3107245" cy="3299166"/>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9"/>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9"/>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9"/>
          <p:cNvSpPr/>
          <p:nvPr/>
        </p:nvSpPr>
        <p:spPr>
          <a:xfrm rot="-1685758">
            <a:off x="4132391" y="3763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cxnSp>
        <p:nvCxnSpPr>
          <p:cNvPr id="623" name="Google Shape;623;p39"/>
          <p:cNvCxnSpPr/>
          <p:nvPr/>
        </p:nvCxnSpPr>
        <p:spPr>
          <a:xfrm>
            <a:off x="4600575" y="2314563"/>
            <a:ext cx="3829200" cy="0"/>
          </a:xfrm>
          <a:prstGeom prst="straightConnector1">
            <a:avLst/>
          </a:prstGeom>
          <a:noFill/>
          <a:ln w="9525" cap="flat" cmpd="sng">
            <a:solidFill>
              <a:schemeClr val="dk1"/>
            </a:solidFill>
            <a:prstDash val="solid"/>
            <a:round/>
            <a:headEnd type="none" w="med" len="med"/>
            <a:tailEnd type="none" w="med" len="med"/>
          </a:ln>
        </p:spPr>
      </p:cxnSp>
      <p:sp>
        <p:nvSpPr>
          <p:cNvPr id="624" name="Google Shape;624;p3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27" name="Google Shape;627;p3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28" name="Google Shape;628;p39">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29" name="Google Shape;629;p39"/>
          <p:cNvGrpSpPr/>
          <p:nvPr/>
        </p:nvGrpSpPr>
        <p:grpSpPr>
          <a:xfrm>
            <a:off x="706038" y="312972"/>
            <a:ext cx="140222" cy="140409"/>
            <a:chOff x="2741000" y="199475"/>
            <a:chExt cx="191953" cy="192210"/>
          </a:xfrm>
        </p:grpSpPr>
        <p:sp>
          <p:nvSpPr>
            <p:cNvPr id="630" name="Google Shape;630;p3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9">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4632-5647-DDBB-A1F9-9CA97B12113E}"/>
              </a:ext>
            </a:extLst>
          </p:cNvPr>
          <p:cNvSpPr>
            <a:spLocks noGrp="1"/>
          </p:cNvSpPr>
          <p:nvPr>
            <p:ph type="title"/>
          </p:nvPr>
        </p:nvSpPr>
        <p:spPr>
          <a:xfrm>
            <a:off x="4384500" y="559015"/>
            <a:ext cx="4045200" cy="768600"/>
          </a:xfrm>
        </p:spPr>
        <p:txBody>
          <a:bodyPr/>
          <a:lstStyle/>
          <a:p>
            <a:r>
              <a:rPr lang="en-US" dirty="0"/>
              <a:t>How Many countries participated?</a:t>
            </a:r>
          </a:p>
        </p:txBody>
      </p:sp>
      <p:sp>
        <p:nvSpPr>
          <p:cNvPr id="3" name="Subtitle 2">
            <a:extLst>
              <a:ext uri="{FF2B5EF4-FFF2-40B4-BE49-F238E27FC236}">
                <a16:creationId xmlns:a16="http://schemas.microsoft.com/office/drawing/2014/main" id="{BB3E2BEA-2E72-C99B-9157-E1167E4E6D14}"/>
              </a:ext>
            </a:extLst>
          </p:cNvPr>
          <p:cNvSpPr>
            <a:spLocks noGrp="1"/>
          </p:cNvSpPr>
          <p:nvPr>
            <p:ph type="subTitle" idx="1"/>
          </p:nvPr>
        </p:nvSpPr>
        <p:spPr>
          <a:xfrm>
            <a:off x="4443022" y="2870518"/>
            <a:ext cx="4045200" cy="1424400"/>
          </a:xfrm>
        </p:spPr>
        <p:txBody>
          <a:bodyPr/>
          <a:lstStyle/>
          <a:p>
            <a:r>
              <a:rPr lang="en-US" dirty="0"/>
              <a:t>Let’s take a look!</a:t>
            </a:r>
          </a:p>
        </p:txBody>
      </p:sp>
      <p:pic>
        <p:nvPicPr>
          <p:cNvPr id="1026" name="Picture 2" descr="r/F1Porn - George Russell and Lewis Hamilton (both driving Mercedes F1 W15), 1st free practice, 2024 Chinese GP [4000x2666]">
            <a:extLst>
              <a:ext uri="{FF2B5EF4-FFF2-40B4-BE49-F238E27FC236}">
                <a16:creationId xmlns:a16="http://schemas.microsoft.com/office/drawing/2014/main" id="{CAC9D7C9-6BFD-74AE-001C-54A950352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50" y="943315"/>
            <a:ext cx="5081624" cy="338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08905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797" name="Google Shape;797;p43"/>
          <p:cNvGrpSpPr/>
          <p:nvPr/>
        </p:nvGrpSpPr>
        <p:grpSpPr>
          <a:xfrm>
            <a:off x="856764" y="1774710"/>
            <a:ext cx="3866275" cy="2059706"/>
            <a:chOff x="233350" y="949250"/>
            <a:chExt cx="7137300" cy="3802300"/>
          </a:xfrm>
        </p:grpSpPr>
        <p:sp>
          <p:nvSpPr>
            <p:cNvPr id="798" name="Google Shape;798;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43"/>
          <p:cNvSpPr/>
          <p:nvPr/>
        </p:nvSpPr>
        <p:spPr>
          <a:xfrm>
            <a:off x="1598500" y="1597875"/>
            <a:ext cx="522000" cy="52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413325" y="2047575"/>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789450" y="2208375"/>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3722725" y="2300850"/>
            <a:ext cx="405900" cy="4056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4089850" y="2127975"/>
            <a:ext cx="300900" cy="3009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3818275" y="2045175"/>
            <a:ext cx="214800" cy="2148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484200" y="3060075"/>
            <a:ext cx="522000" cy="5220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2006200" y="3060075"/>
            <a:ext cx="140100" cy="1401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2639463" y="2653150"/>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2800275" y="2501700"/>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9450" y="2822925"/>
            <a:ext cx="214800" cy="2148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rot="-1685758">
            <a:off x="981603" y="21038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74410" y="3857984"/>
            <a:ext cx="46818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197519" y="1901066"/>
            <a:ext cx="6478307" cy="20682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rPr>
              <a:t>Final Position V/S Grid Position</a:t>
            </a:r>
            <a:endParaRPr dirty="0"/>
          </a:p>
        </p:txBody>
      </p:sp>
      <p:sp>
        <p:nvSpPr>
          <p:cNvPr id="647" name="Google Shape;647;p40"/>
          <p:cNvSpPr txBox="1">
            <a:spLocks noGrp="1"/>
          </p:cNvSpPr>
          <p:nvPr>
            <p:ph type="subTitle" idx="1"/>
          </p:nvPr>
        </p:nvSpPr>
        <p:spPr>
          <a:xfrm>
            <a:off x="2425110" y="3946605"/>
            <a:ext cx="45804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Grid Position is just the starting position</a:t>
            </a:r>
            <a:endParaRPr dirty="0"/>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49" name="Google Shape;649;p40"/>
          <p:cNvSpPr/>
          <p:nvPr/>
        </p:nvSpPr>
        <p:spPr>
          <a:xfrm>
            <a:off x="2456600" y="1311629"/>
            <a:ext cx="2481160" cy="647845"/>
          </a:xfrm>
          <a:prstGeom prst="rect">
            <a:avLst/>
          </a:prstGeom>
        </p:spPr>
        <p:txBody>
          <a:bodyPr>
            <a:prstTxWarp prst="textPlain">
              <a:avLst/>
            </a:prstTxWarp>
          </a:bodyPr>
          <a:lstStyle/>
          <a:p>
            <a:pPr lvl="0" algn="ctr"/>
            <a:r>
              <a:rPr lang="en-US" dirty="0">
                <a:ln w="9525" cap="flat" cmpd="sng">
                  <a:solidFill>
                    <a:schemeClr val="dk1"/>
                  </a:solidFill>
                  <a:prstDash val="solid"/>
                  <a:round/>
                  <a:headEnd type="none" w="sm" len="sm"/>
                  <a:tailEnd type="none" w="sm" len="sm"/>
                </a:ln>
                <a:noFill/>
                <a:latin typeface="Bebas Neue"/>
              </a:rPr>
              <a:t>Analysis 1</a:t>
            </a:r>
            <a:endParaRPr b="0" i="0" dirty="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91" name="Google Shape;691;p41"/>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Grid V/S Final</a:t>
            </a:r>
            <a:endParaRPr dirty="0"/>
          </a:p>
        </p:txBody>
      </p:sp>
      <p:sp>
        <p:nvSpPr>
          <p:cNvPr id="696" name="Google Shape;696;p4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698" name="Google Shape;698;p41"/>
          <p:cNvGrpSpPr/>
          <p:nvPr/>
        </p:nvGrpSpPr>
        <p:grpSpPr>
          <a:xfrm>
            <a:off x="7466519" y="1006366"/>
            <a:ext cx="953591" cy="334099"/>
            <a:chOff x="2271950" y="2722775"/>
            <a:chExt cx="575875" cy="201775"/>
          </a:xfrm>
        </p:grpSpPr>
        <p:sp>
          <p:nvSpPr>
            <p:cNvPr id="699" name="Google Shape;699;p4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41"/>
          <p:cNvSpPr/>
          <p:nvPr/>
        </p:nvSpPr>
        <p:spPr>
          <a:xfrm>
            <a:off x="6836438" y="100637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253088" y="7068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685758">
            <a:off x="5822966" y="826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3526488" y="42909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rot="7201932">
            <a:off x="1199737" y="40517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2057089" y="418249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32" name="Google Shape;732;p4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33" name="Google Shape;733;p41">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41">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59BD04B2-3FAD-A197-41DA-93D6EA3F63BD}"/>
              </a:ext>
            </a:extLst>
          </p:cNvPr>
          <p:cNvSpPr>
            <a:spLocks noGrp="1"/>
          </p:cNvSpPr>
          <p:nvPr>
            <p:ph type="title"/>
          </p:nvPr>
        </p:nvSpPr>
        <p:spPr>
          <a:xfrm>
            <a:off x="983905" y="1403448"/>
            <a:ext cx="2198429" cy="1123462"/>
          </a:xfrm>
        </p:spPr>
        <p:txBody>
          <a:bodyPr/>
          <a:lstStyle/>
          <a:p>
            <a:r>
              <a:rPr lang="en-US" dirty="0"/>
              <a:t>Let’s see how They corelate</a:t>
            </a:r>
          </a:p>
        </p:txBody>
      </p:sp>
      <p:pic>
        <p:nvPicPr>
          <p:cNvPr id="2050" name="Picture 2" descr="r/F1Porn - View of the main straight from bridge on main grandstand building, Thursday track preparations, 2024 Chinese GP [4000x2666]">
            <a:extLst>
              <a:ext uri="{FF2B5EF4-FFF2-40B4-BE49-F238E27FC236}">
                <a16:creationId xmlns:a16="http://schemas.microsoft.com/office/drawing/2014/main" id="{6555FF42-8357-11DF-41E9-0BF0800948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2334" y="1543666"/>
            <a:ext cx="3964444" cy="26388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2" name="Google Shape;752;p42"/>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Linear Regression results</a:t>
            </a:r>
            <a:endParaRPr dirty="0"/>
          </a:p>
        </p:txBody>
      </p:sp>
      <p:sp>
        <p:nvSpPr>
          <p:cNvPr id="759" name="Google Shape;759;p4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769" name="Google Shape;769;p4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72" name="Google Shape;772;p4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73" name="Google Shape;773;p42">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74" name="Google Shape;774;p42"/>
          <p:cNvGrpSpPr/>
          <p:nvPr/>
        </p:nvGrpSpPr>
        <p:grpSpPr>
          <a:xfrm>
            <a:off x="706038" y="312972"/>
            <a:ext cx="140222" cy="140409"/>
            <a:chOff x="2741000" y="199475"/>
            <a:chExt cx="191953" cy="192210"/>
          </a:xfrm>
        </p:grpSpPr>
        <p:sp>
          <p:nvSpPr>
            <p:cNvPr id="775" name="Google Shape;775;p4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2">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6997163" y="10066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6424164" y="802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7556037" y="7229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26">
            <a:extLst>
              <a:ext uri="{FF2B5EF4-FFF2-40B4-BE49-F238E27FC236}">
                <a16:creationId xmlns:a16="http://schemas.microsoft.com/office/drawing/2014/main" id="{9D429C0C-7C81-AA18-39E0-6387DC52C41D}"/>
              </a:ext>
            </a:extLst>
          </p:cNvPr>
          <p:cNvPicPr>
            <a:picLocks noChangeAspect="1"/>
          </p:cNvPicPr>
          <p:nvPr/>
        </p:nvPicPr>
        <p:blipFill>
          <a:blip r:embed="rId6"/>
          <a:stretch>
            <a:fillRect/>
          </a:stretch>
        </p:blipFill>
        <p:spPr>
          <a:xfrm>
            <a:off x="2113410" y="1198951"/>
            <a:ext cx="3738127" cy="3239328"/>
          </a:xfrm>
          <a:prstGeom prst="rect">
            <a:avLst/>
          </a:prstGeom>
        </p:spPr>
      </p:pic>
    </p:spTree>
  </p:cSld>
  <p:clrMapOvr>
    <a:masterClrMapping/>
  </p:clrMapOvr>
  <p:transition spd="slow">
    <p:wipe/>
  </p:transition>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TotalTime>
  <Words>1112</Words>
  <Application>Microsoft Office PowerPoint</Application>
  <PresentationFormat>On-screen Show (16:9)</PresentationFormat>
  <Paragraphs>191</Paragraphs>
  <Slides>30</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Anaheim</vt:lpstr>
      <vt:lpstr>Bebas Neue</vt:lpstr>
      <vt:lpstr>Arimo</vt:lpstr>
      <vt:lpstr>Data Analysis for Business by Slidesgo</vt:lpstr>
      <vt:lpstr> F1 Cars Performances</vt:lpstr>
      <vt:lpstr>GOAL</vt:lpstr>
      <vt:lpstr>TABLE OF CONTENT</vt:lpstr>
      <vt:lpstr>INTRODUCTION</vt:lpstr>
      <vt:lpstr>How Many countries participated?</vt:lpstr>
      <vt:lpstr>THIS IS A MAP</vt:lpstr>
      <vt:lpstr>Final Position V/S Grid Position</vt:lpstr>
      <vt:lpstr>Grid V/S Final</vt:lpstr>
      <vt:lpstr>Linear Regression results</vt:lpstr>
      <vt:lpstr>It seems obvious that they will have a good coorelation but Let’s Dive Deeper and Include Constructor (Teams)</vt:lpstr>
      <vt:lpstr>Linear Regression results BETter!</vt:lpstr>
      <vt:lpstr>                   IS WORTH A THOUSAND WORDS</vt:lpstr>
      <vt:lpstr>Analysis 2: Changes in Engine , Affect Performance?</vt:lpstr>
      <vt:lpstr>Let’s Take a Look at all of these years and their Comparision</vt:lpstr>
      <vt:lpstr>2013 V/s 2014 2021 V/S 2022</vt:lpstr>
      <vt:lpstr>2013 V/S 2014 </vt:lpstr>
      <vt:lpstr>Analysis 3 : Pitstops and Final Position</vt:lpstr>
      <vt:lpstr>Let’s Take a look at how they are Corelated</vt:lpstr>
      <vt:lpstr>A Shocker! Or Maybe Not</vt:lpstr>
      <vt:lpstr>PowerPoint Presentation</vt:lpstr>
      <vt:lpstr>Analysis 4: Total average points for each country</vt:lpstr>
      <vt:lpstr>Let’s Take a Look at their Corelation</vt:lpstr>
      <vt:lpstr>Results</vt:lpstr>
      <vt:lpstr>—SOMEONE FAMOUS</vt:lpstr>
      <vt:lpstr>WordClound using pole quantity</vt:lpstr>
      <vt:lpstr>PowerPoint Presentation</vt:lpstr>
      <vt:lpstr>PowerPoint Presentation</vt:lpstr>
      <vt:lpstr>THE LEGEND SIR LEWIS HAMILTON</vt:lpstr>
      <vt:lpstr>10%</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F1 Cars Performances</dc:title>
  <cp:lastModifiedBy>Prachi Aswani</cp:lastModifiedBy>
  <cp:revision>18</cp:revision>
  <dcterms:modified xsi:type="dcterms:W3CDTF">2024-04-21T06:26:24Z</dcterms:modified>
</cp:coreProperties>
</file>